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1"/>
  </p:sldMasterIdLst>
  <p:notesMasterIdLst>
    <p:notesMasterId r:id="rId65"/>
  </p:notesMasterIdLst>
  <p:handoutMasterIdLst>
    <p:handoutMasterId r:id="rId66"/>
  </p:handoutMasterIdLst>
  <p:sldIdLst>
    <p:sldId id="313" r:id="rId2"/>
    <p:sldId id="329" r:id="rId3"/>
    <p:sldId id="292" r:id="rId4"/>
    <p:sldId id="325" r:id="rId5"/>
    <p:sldId id="327" r:id="rId6"/>
    <p:sldId id="335" r:id="rId7"/>
    <p:sldId id="337" r:id="rId8"/>
    <p:sldId id="336" r:id="rId9"/>
    <p:sldId id="338" r:id="rId10"/>
    <p:sldId id="341" r:id="rId11"/>
    <p:sldId id="342" r:id="rId12"/>
    <p:sldId id="356" r:id="rId13"/>
    <p:sldId id="343" r:id="rId14"/>
    <p:sldId id="357" r:id="rId15"/>
    <p:sldId id="345" r:id="rId16"/>
    <p:sldId id="351" r:id="rId17"/>
    <p:sldId id="352" r:id="rId18"/>
    <p:sldId id="353" r:id="rId19"/>
    <p:sldId id="354" r:id="rId20"/>
    <p:sldId id="346" r:id="rId21"/>
    <p:sldId id="366" r:id="rId22"/>
    <p:sldId id="358" r:id="rId23"/>
    <p:sldId id="359" r:id="rId24"/>
    <p:sldId id="360" r:id="rId25"/>
    <p:sldId id="361" r:id="rId26"/>
    <p:sldId id="362" r:id="rId27"/>
    <p:sldId id="363" r:id="rId28"/>
    <p:sldId id="364" r:id="rId29"/>
    <p:sldId id="365" r:id="rId30"/>
    <p:sldId id="367" r:id="rId31"/>
    <p:sldId id="370" r:id="rId32"/>
    <p:sldId id="371" r:id="rId33"/>
    <p:sldId id="372" r:id="rId34"/>
    <p:sldId id="373" r:id="rId35"/>
    <p:sldId id="374" r:id="rId36"/>
    <p:sldId id="376" r:id="rId37"/>
    <p:sldId id="377" r:id="rId38"/>
    <p:sldId id="378" r:id="rId39"/>
    <p:sldId id="379" r:id="rId40"/>
    <p:sldId id="380" r:id="rId41"/>
    <p:sldId id="381" r:id="rId42"/>
    <p:sldId id="385" r:id="rId43"/>
    <p:sldId id="386" r:id="rId44"/>
    <p:sldId id="388" r:id="rId45"/>
    <p:sldId id="425" r:id="rId46"/>
    <p:sldId id="426" r:id="rId47"/>
    <p:sldId id="427" r:id="rId48"/>
    <p:sldId id="430" r:id="rId49"/>
    <p:sldId id="433" r:id="rId50"/>
    <p:sldId id="442" r:id="rId51"/>
    <p:sldId id="443" r:id="rId52"/>
    <p:sldId id="448" r:id="rId53"/>
    <p:sldId id="450" r:id="rId54"/>
    <p:sldId id="498" r:id="rId55"/>
    <p:sldId id="500" r:id="rId56"/>
    <p:sldId id="501" r:id="rId57"/>
    <p:sldId id="502" r:id="rId58"/>
    <p:sldId id="506" r:id="rId59"/>
    <p:sldId id="510" r:id="rId60"/>
    <p:sldId id="511" r:id="rId61"/>
    <p:sldId id="513" r:id="rId62"/>
    <p:sldId id="514" r:id="rId63"/>
    <p:sldId id="516" r:id="rId6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Franklin Gothic Demi" pitchFamily="34" charset="0"/>
        <a:ea typeface="+mn-ea"/>
        <a:cs typeface="+mn-cs"/>
      </a:defRPr>
    </a:lvl1pPr>
    <a:lvl2pPr marL="457200" algn="l" rtl="0" fontAlgn="base">
      <a:spcBef>
        <a:spcPct val="0"/>
      </a:spcBef>
      <a:spcAft>
        <a:spcPct val="0"/>
      </a:spcAft>
      <a:defRPr kern="1200">
        <a:solidFill>
          <a:schemeClr val="tx1"/>
        </a:solidFill>
        <a:latin typeface="Franklin Gothic Demi" pitchFamily="34" charset="0"/>
        <a:ea typeface="+mn-ea"/>
        <a:cs typeface="+mn-cs"/>
      </a:defRPr>
    </a:lvl2pPr>
    <a:lvl3pPr marL="914400" algn="l" rtl="0" fontAlgn="base">
      <a:spcBef>
        <a:spcPct val="0"/>
      </a:spcBef>
      <a:spcAft>
        <a:spcPct val="0"/>
      </a:spcAft>
      <a:defRPr kern="1200">
        <a:solidFill>
          <a:schemeClr val="tx1"/>
        </a:solidFill>
        <a:latin typeface="Franklin Gothic Demi" pitchFamily="34" charset="0"/>
        <a:ea typeface="+mn-ea"/>
        <a:cs typeface="+mn-cs"/>
      </a:defRPr>
    </a:lvl3pPr>
    <a:lvl4pPr marL="1371600" algn="l" rtl="0" fontAlgn="base">
      <a:spcBef>
        <a:spcPct val="0"/>
      </a:spcBef>
      <a:spcAft>
        <a:spcPct val="0"/>
      </a:spcAft>
      <a:defRPr kern="1200">
        <a:solidFill>
          <a:schemeClr val="tx1"/>
        </a:solidFill>
        <a:latin typeface="Franklin Gothic Demi" pitchFamily="34" charset="0"/>
        <a:ea typeface="+mn-ea"/>
        <a:cs typeface="+mn-cs"/>
      </a:defRPr>
    </a:lvl4pPr>
    <a:lvl5pPr marL="1828800" algn="l" rtl="0" fontAlgn="base">
      <a:spcBef>
        <a:spcPct val="0"/>
      </a:spcBef>
      <a:spcAft>
        <a:spcPct val="0"/>
      </a:spcAft>
      <a:defRPr kern="1200">
        <a:solidFill>
          <a:schemeClr val="tx1"/>
        </a:solidFill>
        <a:latin typeface="Franklin Gothic Demi" pitchFamily="34" charset="0"/>
        <a:ea typeface="+mn-ea"/>
        <a:cs typeface="+mn-cs"/>
      </a:defRPr>
    </a:lvl5pPr>
    <a:lvl6pPr marL="2286000" algn="l" defTabSz="914400" rtl="0" eaLnBrk="1" latinLnBrk="0" hangingPunct="1">
      <a:defRPr kern="1200">
        <a:solidFill>
          <a:schemeClr val="tx1"/>
        </a:solidFill>
        <a:latin typeface="Franklin Gothic Demi" pitchFamily="34" charset="0"/>
        <a:ea typeface="+mn-ea"/>
        <a:cs typeface="+mn-cs"/>
      </a:defRPr>
    </a:lvl6pPr>
    <a:lvl7pPr marL="2743200" algn="l" defTabSz="914400" rtl="0" eaLnBrk="1" latinLnBrk="0" hangingPunct="1">
      <a:defRPr kern="1200">
        <a:solidFill>
          <a:schemeClr val="tx1"/>
        </a:solidFill>
        <a:latin typeface="Franklin Gothic Demi" pitchFamily="34" charset="0"/>
        <a:ea typeface="+mn-ea"/>
        <a:cs typeface="+mn-cs"/>
      </a:defRPr>
    </a:lvl7pPr>
    <a:lvl8pPr marL="3200400" algn="l" defTabSz="914400" rtl="0" eaLnBrk="1" latinLnBrk="0" hangingPunct="1">
      <a:defRPr kern="1200">
        <a:solidFill>
          <a:schemeClr val="tx1"/>
        </a:solidFill>
        <a:latin typeface="Franklin Gothic Demi" pitchFamily="34" charset="0"/>
        <a:ea typeface="+mn-ea"/>
        <a:cs typeface="+mn-cs"/>
      </a:defRPr>
    </a:lvl8pPr>
    <a:lvl9pPr marL="3657600" algn="l" defTabSz="914400" rtl="0" eaLnBrk="1" latinLnBrk="0" hangingPunct="1">
      <a:defRPr kern="1200">
        <a:solidFill>
          <a:schemeClr val="tx1"/>
        </a:solidFill>
        <a:latin typeface="Franklin Gothic Dem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5620" autoAdjust="0"/>
    <p:restoredTop sz="83984" autoAdjust="0"/>
  </p:normalViewPr>
  <p:slideViewPr>
    <p:cSldViewPr>
      <p:cViewPr varScale="1">
        <p:scale>
          <a:sx n="112" d="100"/>
          <a:sy n="112" d="100"/>
        </p:scale>
        <p:origin x="-158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6" d="100"/>
          <a:sy n="86" d="100"/>
        </p:scale>
        <p:origin x="-3126"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0" hangingPunct="0">
              <a:defRPr sz="1200"/>
            </a:lvl1pPr>
          </a:lstStyle>
          <a:p>
            <a:pPr>
              <a:defRPr/>
            </a:pPr>
            <a:fld id="{FABE42D0-F322-4389-ADDB-7E4DA91D2EF1}" type="datetimeFigureOut">
              <a:rPr lang="en-US"/>
              <a:pPr>
                <a:defRPr/>
              </a:pPr>
              <a:t>2/25/2008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0" hangingPunct="0">
              <a:defRPr sz="1200"/>
            </a:lvl1pPr>
          </a:lstStyle>
          <a:p>
            <a:pPr>
              <a:defRPr/>
            </a:pPr>
            <a:fld id="{33035D40-E770-4C7F-9333-D8148B8100C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058163D-6F26-4C94-B2D4-4EF543C07561}" type="datetimeFigureOut">
              <a:rPr lang="en-US"/>
              <a:pPr>
                <a:defRPr/>
              </a:pPr>
              <a:t>2/25/2008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464C957-3720-4C9C-828E-C0CED602490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Force an Orientation - One-way Asymmetry</a:t>
            </a:r>
            <a:r>
              <a:rPr lang="en-US" baseline="0" dirty="0" smtClean="0"/>
              <a:t> </a:t>
            </a:r>
            <a:r>
              <a:rPr lang="en-US" dirty="0" smtClean="0"/>
              <a:t>Simple asymmetry to the terrain or structure can make a space both more interesting to fight in and it can prevent players from getting lost.  It’s made even better when that asymmetry is formed from a prominent feature, such as a cliff, river, or giant window.  This will allow players to reorient themselves after being turned around in the heat of combat.</a:t>
            </a:r>
          </a:p>
          <a:p>
            <a:endParaRPr lang="en-US" dirty="0" smtClean="0"/>
          </a:p>
          <a:p>
            <a:r>
              <a:rPr lang="en-US" dirty="0" smtClean="0"/>
              <a:t>Make Easy to Grasp and Navigate - Strong layout </a:t>
            </a:r>
            <a:r>
              <a:rPr lang="en-US" dirty="0" smtClean="0"/>
              <a:t>divider. Some </a:t>
            </a:r>
            <a:r>
              <a:rPr lang="en-US" dirty="0" smtClean="0"/>
              <a:t>feature of the space allows one to mentally define one part from another.  Inside vs. outside.  Tight area vs. exposed area.  Dark side vs. light.  Imagine playing co-op over Live and having to tell your partner where you were.  It’s the difference between being able to say “I’m out on the perimeter walkway” and “I’m in the place with gray walls and some structural things”.</a:t>
            </a:r>
          </a:p>
          <a:p>
            <a:endParaRPr lang="en-US" dirty="0" smtClean="0"/>
          </a:p>
          <a:p>
            <a:r>
              <a:rPr lang="en-US" dirty="0" smtClean="0"/>
              <a:t>Suggest Specific Tactics or </a:t>
            </a:r>
            <a:r>
              <a:rPr lang="en-US" dirty="0" err="1" smtClean="0"/>
              <a:t>Gameplay</a:t>
            </a:r>
            <a:r>
              <a:rPr lang="en-US" baseline="0" dirty="0" smtClean="0"/>
              <a:t> </a:t>
            </a:r>
            <a:r>
              <a:rPr lang="en-US" dirty="0" smtClean="0"/>
              <a:t>Obvious strong position -these are spaces that lend themselves to assault and defense.  A single stronghold with numerous avenues of attack.</a:t>
            </a:r>
          </a:p>
          <a:p>
            <a:r>
              <a:rPr lang="en-US" dirty="0" smtClean="0"/>
              <a:t>Obvious weak position -Weak points may just be the ass end of strong positions.  </a:t>
            </a:r>
            <a:r>
              <a:rPr lang="en-US" dirty="0" err="1" smtClean="0"/>
              <a:t>Gameplay</a:t>
            </a:r>
            <a:r>
              <a:rPr lang="en-US" dirty="0" smtClean="0"/>
              <a:t> suggested may include escape scenarios, or more cautious advancement against an opposing force.</a:t>
            </a:r>
          </a:p>
          <a:p>
            <a:r>
              <a:rPr lang="en-US" dirty="0" smtClean="0"/>
              <a:t>Long distance combat- these spaces encourage long range combat by providing long views and limited cover in the killing field.  In addition, the connectivity often prevents the player or AI from </a:t>
            </a:r>
          </a:p>
          <a:p>
            <a:r>
              <a:rPr lang="en-US" dirty="0" smtClean="0"/>
              <a:t>quickly closing the distance.</a:t>
            </a:r>
            <a:r>
              <a:rPr lang="en-US" baseline="0" dirty="0" smtClean="0"/>
              <a:t> </a:t>
            </a:r>
            <a:r>
              <a:rPr lang="en-US" dirty="0" smtClean="0"/>
              <a:t>Close quarters combat - these are spaces where the player expects to find trouble right up in his face.  Cover is often very dense and you frequently can’t see what’s waiting around the corner.)</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“Front” - is the line of battle between the player and his enemies.  It is created by the paths and cover in a space.  On one side of the Front is the Safe Territory.  This is the area of a space that the player can safely retreat to if he starts to get overwhelmed in a fight.  There should ALWAYS be sufficient cover in the safe territory for the player to recharge his shields.  This should also be where the player enters the space</a:t>
            </a:r>
            <a:r>
              <a:rPr lang="en-US" dirty="0" smtClean="0"/>
              <a:t>, nearly </a:t>
            </a:r>
            <a:r>
              <a:rPr lang="en-US" dirty="0" smtClean="0"/>
              <a:t>all of the time.  On the other side is the Enemy Territory where the enemy AI has total control and it is very dangerous for the Player.  This is nearly always where the exit of the space is found.  Most of the combat, however, happens in the Killing Ground, the area in the middle.  Sight lines in this area should be clear enough that the player can see the battle playing out and changing.  If the AI retreats, the player should be able to tell.</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Layers are areas within a space that cannot be moved between trivially.  These layers are used together during combat, so they are not considered separate spaces.  Layers can also be created when two consecutive areas have dramatically different </a:t>
            </a:r>
            <a:r>
              <a:rPr lang="en-US" dirty="0" err="1" smtClean="0"/>
              <a:t>gameplay</a:t>
            </a:r>
            <a:r>
              <a:rPr lang="en-US" dirty="0" smtClean="0"/>
              <a:t>, like a vehicle exterior near an infantry interior.  Combat can still occur between the layers, but the player will employ very different tactics depending on which layer he is in. Balcony</a:t>
            </a:r>
            <a:r>
              <a:rPr lang="en-US" baseline="0" dirty="0" smtClean="0"/>
              <a:t> </a:t>
            </a:r>
            <a:r>
              <a:rPr lang="en-US" dirty="0" smtClean="0"/>
              <a:t>Layer, Chasm Layer etc.</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AI Blinds are environment features that allow the player to move a short distance without the AI being able to see him.  They are used to:</a:t>
            </a:r>
          </a:p>
          <a:p>
            <a:r>
              <a:rPr lang="en-US" dirty="0" smtClean="0"/>
              <a:t>•	Hide and recover shields after taking too much damage</a:t>
            </a:r>
          </a:p>
          <a:p>
            <a:r>
              <a:rPr lang="en-US" dirty="0" smtClean="0"/>
              <a:t>•	Force the AI to search for you</a:t>
            </a:r>
          </a:p>
          <a:p>
            <a:r>
              <a:rPr lang="en-US" dirty="0" smtClean="0"/>
              <a:t>•	Attack an enemy from an unexpected direction</a:t>
            </a:r>
          </a:p>
          <a:p>
            <a:r>
              <a:rPr lang="en-US" dirty="0" smtClean="0"/>
              <a:t>Every space should have AI blinds.  And they are best when they allow the player to switch between two territories (retreating from the Killing Ground into Safe Territory) or between two layers.  </a:t>
            </a:r>
          </a:p>
          <a:p>
            <a:endParaRPr lang="en-US" dirty="0" smtClean="0"/>
          </a:p>
          <a:p>
            <a:r>
              <a:rPr lang="en-US" dirty="0" smtClean="0"/>
              <a:t>Examples: Perimeter Blind, Loop Blind, Center Blind, Ledge/Hill Blind, Cover Blind</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Cover Groups - In order to add shape and texture to a fight, the cover in a space should be grouped.  These groups will naturally be used as Safe Territory or Enemy Territory, and the spaces between them will make good Killing Grounds.  Examples: Tall Cover </a:t>
            </a:r>
            <a:r>
              <a:rPr lang="en-US" dirty="0" err="1" smtClean="0"/>
              <a:t>Cluster,Short</a:t>
            </a:r>
            <a:r>
              <a:rPr lang="en-US" dirty="0" smtClean="0"/>
              <a:t> Cover Cluster, Ledge/Hilltop Cluster, Thick Clusters, Thin Clusters.  Aesthetics of cover, crates, jump hints, vaulting, dynamic, destructible, bushes</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Player Shortcut Paths - these are routes that the AI cannot normally take, but the player can. They usually take less than 5 seconds to traverse, and they are best when they connect two territory-types or two layers.  They are also often AI blinds. Every once in awhile, the AI will use these paths through hints or scripting, which makes the AI seem more lifelike and intimidating.</a:t>
            </a:r>
            <a:r>
              <a:rPr lang="en-US" baseline="0" dirty="0" smtClean="0"/>
              <a:t> </a:t>
            </a:r>
          </a:p>
          <a:p>
            <a:endParaRPr lang="en-US" baseline="0" dirty="0" smtClean="0"/>
          </a:p>
          <a:p>
            <a:r>
              <a:rPr lang="en-US" dirty="0" smtClean="0"/>
              <a:t>One-Way Paths - These are paths that require the player to commit to a course of action and don’t allow him to retreat.  They very often lead directly into Enemy Territory and can lead to a successful flanking…or a quick death. The player must jump down from a ledge or balcony and cannot jump back up to escape.</a:t>
            </a:r>
          </a:p>
          <a:p>
            <a:endParaRPr lang="en-US" dirty="0" smtClean="0"/>
          </a:p>
          <a:p>
            <a:r>
              <a:rPr lang="en-US" dirty="0" smtClean="0"/>
              <a:t>Ninja Paths - Some paths are just fun.  They make the player feel like a ninja.  Usually they do not shorten the time it takes to get somewhere (often they take longer than a direct path) but they </a:t>
            </a:r>
          </a:p>
          <a:p>
            <a:r>
              <a:rPr lang="en-US" dirty="0" smtClean="0"/>
              <a:t>are just cooler.  Sometimes they allow the Player to attack from an unexpected direction, as well.  Jump chains, crouch-jumps.</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Player Shortcut Paths - these are routes that the AI cannot normally take, but the player can. They usually take less than 5 seconds to traverse, and they are best when they connect two territory-types or two layers.  They are also often AI blinds. Every once in awhile, the AI will use these paths through hints or scripting, which makes the AI seem more lifelike and intimidating.</a:t>
            </a:r>
          </a:p>
          <a:p>
            <a:endParaRPr lang="en-US" dirty="0" smtClean="0"/>
          </a:p>
          <a:p>
            <a:r>
              <a:rPr lang="en-US" dirty="0" smtClean="0"/>
              <a:t>One-Way Paths - These are paths that require the player to commit to a course of action and don’t allow him to retreat.  They very often lead directly into Enemy Territory and can lead to a successful flanking…or a quick death. The player must jump down from a ledge or balcony and cannot jump back up to escape.</a:t>
            </a:r>
          </a:p>
          <a:p>
            <a:endParaRPr lang="en-US" dirty="0" smtClean="0"/>
          </a:p>
          <a:p>
            <a:r>
              <a:rPr lang="en-US" dirty="0" smtClean="0"/>
              <a:t>Ninja Paths - Some paths are just fun.  They make the player feel like a ninja.  Usually they do not shorten the time it takes to get somewhere (often they take longer than a direct path) but they </a:t>
            </a:r>
          </a:p>
          <a:p>
            <a:r>
              <a:rPr lang="en-US" dirty="0" smtClean="0"/>
              <a:t>are just cooler.  Sometimes they allow the Player to attack from an unexpected direction, as well.  Jump chains, crouch-jumps</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Concept Art</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point we are not worried about color. Story was not flushed</a:t>
            </a:r>
            <a:r>
              <a:rPr lang="en-US" baseline="0" dirty="0" smtClean="0"/>
              <a:t> out. So we just had some fun and brainstormed forms and other types of concept.</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 fast</a:t>
            </a:r>
            <a:r>
              <a:rPr lang="en-US" baseline="0" dirty="0" smtClean="0"/>
              <a:t> thumbnails and form study. Not really concerned about color.  On a high level we don’t know the finished story or </a:t>
            </a:r>
            <a:r>
              <a:rPr lang="en-US" baseline="0" dirty="0" err="1" smtClean="0"/>
              <a:t>gameplay</a:t>
            </a:r>
            <a:r>
              <a:rPr lang="en-US" baseline="0" dirty="0" smtClean="0"/>
              <a:t>.  Still blue sky phase.</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started to know about</a:t>
            </a:r>
            <a:r>
              <a:rPr lang="en-US" baseline="0" dirty="0" smtClean="0"/>
              <a:t> story elements, and we started to narrow down some of the elements we needed. So I was able to concept out ideas of things we knew we were going to have.</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 study.</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 study. This is an old version of worker town</a:t>
            </a:r>
            <a:r>
              <a:rPr lang="en-US" baseline="0" dirty="0" smtClean="0"/>
              <a:t> where the gun was going to be placed.  This was before e3.  so we did not develop the </a:t>
            </a:r>
            <a:r>
              <a:rPr lang="en-US" baseline="0" dirty="0" err="1" smtClean="0"/>
              <a:t>cliffside</a:t>
            </a:r>
            <a:r>
              <a:rPr lang="en-US" baseline="0" dirty="0" smtClean="0"/>
              <a:t> idea yet.</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Early industrial vehicle</a:t>
            </a:r>
            <a:r>
              <a:rPr lang="en-US" baseline="0" dirty="0" smtClean="0"/>
              <a:t> study.</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Crashed tanker pre destruction study.</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Crashed tanker pre destruction study.</a:t>
            </a:r>
          </a:p>
          <a:p>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Starting</a:t>
            </a:r>
            <a:r>
              <a:rPr lang="en-US" baseline="0" dirty="0" smtClean="0"/>
              <a:t> to get a betting idea of form and what we were doing with structure.</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Starting</a:t>
            </a:r>
            <a:r>
              <a:rPr lang="en-US" baseline="0" dirty="0" smtClean="0"/>
              <a:t> to get a betting idea of form and what we were doing with structure. This is a factory arm concept.</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Better understanding of structure, started to study</a:t>
            </a:r>
            <a:r>
              <a:rPr lang="en-US" baseline="0" dirty="0" smtClean="0"/>
              <a:t> light and color.</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Better flushed out idea of what </a:t>
            </a:r>
            <a:r>
              <a:rPr lang="en-US" dirty="0" err="1" smtClean="0"/>
              <a:t>voi</a:t>
            </a:r>
            <a:r>
              <a:rPr lang="en-US" dirty="0" smtClean="0"/>
              <a:t> was going to be.  At</a:t>
            </a:r>
            <a:r>
              <a:rPr lang="en-US" baseline="0" dirty="0" smtClean="0"/>
              <a:t> one point we had a ‘</a:t>
            </a:r>
            <a:r>
              <a:rPr lang="en-US" baseline="0" dirty="0" err="1" smtClean="0"/>
              <a:t>workertown</a:t>
            </a:r>
            <a:r>
              <a:rPr lang="en-US" baseline="0" dirty="0" smtClean="0"/>
              <a:t>’ area. Kind of like a market of the future.  We went away from this idea just to include generic industrial buildings for production sake.</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Old modular</a:t>
            </a:r>
            <a:r>
              <a:rPr lang="en-US" baseline="0" dirty="0" smtClean="0"/>
              <a:t> ‘market’ building for the worker town.</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Factory arm concept.  We ended up going with this design in the final game.</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we start with</a:t>
            </a:r>
            <a:r>
              <a:rPr lang="en-US" baseline="0" dirty="0" smtClean="0"/>
              <a:t> more or less a wireframe, non shaded in max. rough out forms around designer </a:t>
            </a:r>
            <a:r>
              <a:rPr lang="en-US" baseline="0" dirty="0" err="1" smtClean="0"/>
              <a:t>massout</a:t>
            </a:r>
            <a:r>
              <a:rPr lang="en-US" baseline="0" dirty="0" smtClean="0"/>
              <a:t>.  At this point artist can change layout if need be.  It’s pretty open at this point. </a:t>
            </a:r>
          </a:p>
          <a:p>
            <a:endParaRPr lang="en-US" baseline="0" dirty="0" smtClean="0"/>
          </a:p>
          <a:p>
            <a:r>
              <a:rPr lang="en-US" baseline="0" dirty="0" smtClean="0"/>
              <a:t>Artist and designers are free to ‘mold’ </a:t>
            </a:r>
            <a:r>
              <a:rPr lang="en-US" baseline="0" dirty="0" err="1" smtClean="0"/>
              <a:t>environent</a:t>
            </a:r>
            <a:r>
              <a:rPr lang="en-US" baseline="0" dirty="0" smtClean="0"/>
              <a:t> at </a:t>
            </a:r>
            <a:r>
              <a:rPr lang="en-US" baseline="0" dirty="0" err="1" smtClean="0"/>
              <a:t>massout</a:t>
            </a:r>
            <a:r>
              <a:rPr lang="en-US" baseline="0" dirty="0" smtClean="0"/>
              <a:t> stage.</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Architecting stage.  </a:t>
            </a:r>
            <a:r>
              <a:rPr lang="en-US" dirty="0" err="1" smtClean="0"/>
              <a:t>Massout</a:t>
            </a:r>
            <a:r>
              <a:rPr lang="en-US" baseline="0" dirty="0" smtClean="0"/>
              <a:t> is finished, so we start working in some near finished forms.  Layout should not change at this point.</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48</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Start adding lighting, general material types.  At this stage we can play it.</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50</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Near finished product.</a:t>
            </a:r>
            <a:r>
              <a:rPr lang="en-US" baseline="0" dirty="0" smtClean="0"/>
              <a:t>  We fix bugs and do last pass at decals, lighting  and hyper detail.  Most environment and </a:t>
            </a:r>
            <a:r>
              <a:rPr lang="en-US" baseline="0" dirty="0" err="1" smtClean="0"/>
              <a:t>bsp</a:t>
            </a:r>
            <a:r>
              <a:rPr lang="en-US" baseline="0" dirty="0" smtClean="0"/>
              <a:t> geometry is set.  We may do a last pass at </a:t>
            </a:r>
            <a:r>
              <a:rPr lang="en-US" baseline="0" dirty="0" err="1" smtClean="0"/>
              <a:t>shaders</a:t>
            </a:r>
            <a:r>
              <a:rPr lang="en-US" baseline="0" dirty="0" smtClean="0"/>
              <a:t>.  This is content complete, so we are not adding any new environment </a:t>
            </a:r>
            <a:r>
              <a:rPr lang="en-US" baseline="0" dirty="0" err="1" smtClean="0"/>
              <a:t>shaders</a:t>
            </a:r>
            <a:r>
              <a:rPr lang="en-US" baseline="0" dirty="0" smtClean="0"/>
              <a:t> and bitmaps.  Tweak what we have.</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54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Design Considerations</a:t>
            </a:r>
          </a:p>
          <a:p>
            <a:r>
              <a:rPr lang="en-US" dirty="0" smtClean="0"/>
              <a:t>- themes</a:t>
            </a:r>
          </a:p>
          <a:p>
            <a:r>
              <a:rPr lang="en-US" dirty="0" smtClean="0"/>
              <a:t>- pacing</a:t>
            </a:r>
          </a:p>
          <a:p>
            <a:r>
              <a:rPr lang="en-US" dirty="0" smtClean="0"/>
              <a:t>- introductions</a:t>
            </a:r>
          </a:p>
          <a:p>
            <a:r>
              <a:rPr lang="en-US" dirty="0" smtClean="0"/>
              <a:t>- sandbox</a:t>
            </a:r>
          </a:p>
          <a:p>
            <a:r>
              <a:rPr lang="en-US" dirty="0" smtClean="0"/>
              <a:t>- branching vs. linear</a:t>
            </a:r>
          </a:p>
          <a:p>
            <a:r>
              <a:rPr lang="en-US" dirty="0" smtClean="0"/>
              <a:t>- story</a:t>
            </a:r>
          </a:p>
          <a:p>
            <a:endParaRPr lang="en-US" dirty="0" smtClean="0"/>
          </a:p>
          <a:p>
            <a:r>
              <a:rPr lang="en-US" dirty="0" smtClean="0"/>
              <a:t>Art Considerations</a:t>
            </a:r>
          </a:p>
          <a:p>
            <a:r>
              <a:rPr lang="en-US" dirty="0" smtClean="0"/>
              <a:t>- scale</a:t>
            </a:r>
          </a:p>
          <a:p>
            <a:r>
              <a:rPr lang="en-US" dirty="0" smtClean="0"/>
              <a:t>- tone</a:t>
            </a:r>
          </a:p>
          <a:p>
            <a:r>
              <a:rPr lang="en-US" dirty="0" smtClean="0"/>
              <a:t>- palette</a:t>
            </a:r>
          </a:p>
          <a:p>
            <a:r>
              <a:rPr lang="en-US" dirty="0" smtClean="0"/>
              <a:t>- architectural form language</a:t>
            </a:r>
            <a:endParaRPr lang="en-US" dirty="0"/>
          </a:p>
        </p:txBody>
      </p:sp>
      <p:sp>
        <p:nvSpPr>
          <p:cNvPr id="4" name="Slide Number Placeholder 3"/>
          <p:cNvSpPr>
            <a:spLocks noGrp="1"/>
          </p:cNvSpPr>
          <p:nvPr>
            <p:ph type="sldNum" sz="quarter" idx="10"/>
          </p:nvPr>
        </p:nvSpPr>
        <p:spPr/>
        <p:txBody>
          <a:bodyPr/>
          <a:lstStyle/>
          <a:p>
            <a:pPr>
              <a:defRPr/>
            </a:pPr>
            <a:fld id="{A464C957-3720-4C9C-828E-C0CED602490D}"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792E1248-EE11-4D92-B681-BEC70096D997}" type="datetime1">
              <a:rPr lang="en-US" smtClean="0"/>
              <a:pPr>
                <a:defRPr/>
              </a:pPr>
              <a:t>2/25/2008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A8A3B1B-536B-48D4-AA02-A0B17F59AD87}"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70EC15A-76CE-4C72-8917-28B447802294}" type="datetime1">
              <a:rPr lang="en-US" smtClean="0"/>
              <a:pPr>
                <a:defRPr/>
              </a:pPr>
              <a:t>2/25/2008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58F3F58-4293-4316-A45A-4A8B78C88D51}"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70EC15A-76CE-4C72-8917-28B447802294}" type="datetime1">
              <a:rPr lang="en-US" smtClean="0"/>
              <a:pPr>
                <a:defRPr/>
              </a:pPr>
              <a:t>2/25/2008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58F3F58-4293-4316-A45A-4A8B78C88D51}"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8A7813F-3570-4800-92C6-6FD0B3C27615}" type="datetime1">
              <a:rPr lang="en-US" smtClean="0"/>
              <a:pPr>
                <a:defRPr/>
              </a:pPr>
              <a:t>2/25/2008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9D6EB20-1B9A-444A-A298-EBF43B28689A}"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70EC15A-76CE-4C72-8917-28B447802294}" type="datetime1">
              <a:rPr lang="en-US" smtClean="0"/>
              <a:pPr>
                <a:defRPr/>
              </a:pPr>
              <a:t>2/25/2008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58F3F58-4293-4316-A45A-4A8B78C88D51}"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333DCF99-9EC4-40D1-B474-6498015CD58E}" type="datetime1">
              <a:rPr lang="en-US" smtClean="0"/>
              <a:pPr>
                <a:defRPr/>
              </a:pPr>
              <a:t>2/25/2008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A9FB02B-C702-42BF-BD6B-D86B30B643EF}"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770EC15A-76CE-4C72-8917-28B447802294}" type="datetime1">
              <a:rPr lang="en-US" smtClean="0"/>
              <a:pPr>
                <a:defRPr/>
              </a:pPr>
              <a:t>2/25/2008</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58F3F58-4293-4316-A45A-4A8B78C88D51}"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912485E3-B057-42FF-9D7A-7C58FF3A0E45}" type="datetime1">
              <a:rPr lang="en-US" smtClean="0"/>
              <a:pPr>
                <a:defRPr/>
              </a:pPr>
              <a:t>2/25/2008</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803F95CB-26B9-476A-B691-7CEEA2EE0A6A}"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910B2F-1213-4053-8242-6555140D4ECA}" type="datetimeFigureOut">
              <a:rPr lang="en-US" smtClean="0"/>
              <a:pPr/>
              <a:t>2/25/2008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DD9766-8AFD-4AE6-A576-23368B4237AF}"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70EC15A-76CE-4C72-8917-28B447802294}" type="datetime1">
              <a:rPr lang="en-US" smtClean="0"/>
              <a:pPr>
                <a:defRPr/>
              </a:pPr>
              <a:t>2/25/2008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58F3F58-4293-4316-A45A-4A8B78C88D51}"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70EC15A-76CE-4C72-8917-28B447802294}" type="datetime1">
              <a:rPr lang="en-US" smtClean="0"/>
              <a:pPr>
                <a:defRPr/>
              </a:pPr>
              <a:t>2/25/2008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58F3F58-4293-4316-A45A-4A8B78C88D51}"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70EC15A-76CE-4C72-8917-28B447802294}" type="datetime1">
              <a:rPr lang="en-US" smtClean="0"/>
              <a:pPr>
                <a:defRPr/>
              </a:pPr>
              <a:t>2/25/2008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58F3F58-4293-4316-A45A-4A8B78C88D51}" type="slidenum">
              <a:rPr lang="en-US" smtClean="0"/>
              <a:pPr>
                <a:defRPr/>
              </a:pPr>
              <a:t>‹#›</a:t>
            </a:fld>
            <a:endParaRPr lang="en-US"/>
          </a:p>
        </p:txBody>
      </p:sp>
      <p:pic>
        <p:nvPicPr>
          <p:cNvPr id="7" name="Picture 6" descr="powerPoint_03.bmp"/>
          <p:cNvPicPr>
            <a:picLocks noChangeAspect="1"/>
          </p:cNvPicPr>
          <p:nvPr userDrawn="1"/>
        </p:nvPicPr>
        <p:blipFill>
          <a:blip r:embed="rId14"/>
          <a:stretch>
            <a:fillRect/>
          </a:stretch>
        </p:blipFill>
        <p:spPr>
          <a:xfrm>
            <a:off x="1" y="0"/>
            <a:ext cx="9143998" cy="6857999"/>
          </a:xfrm>
          <a:prstGeom prst="rect">
            <a:avLst/>
          </a:prstGeom>
        </p:spPr>
      </p:pic>
    </p:spTree>
  </p:cSld>
  <p:clrMap bg1="dk1" tx1="lt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txStyles>
    <p:titleStyle>
      <a:lvl1pPr algn="ctr" defTabSz="914400" rtl="0" eaLnBrk="1" latinLnBrk="0" hangingPunct="1">
        <a:spcBef>
          <a:spcPct val="0"/>
        </a:spcBef>
        <a:buNone/>
        <a:defRPr sz="4400" kern="1200">
          <a:solidFill>
            <a:schemeClr val="accent3"/>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40000"/>
              <a:lumOff val="6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40000"/>
              <a:lumOff val="6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143000"/>
            <a:ext cx="7162800" cy="3124200"/>
          </a:xfrm>
        </p:spPr>
        <p:txBody>
          <a:bodyPr>
            <a:normAutofit fontScale="90000"/>
          </a:bodyPr>
          <a:lstStyle/>
          <a:p>
            <a:pPr algn="r" fontAlgn="auto">
              <a:spcAft>
                <a:spcPts val="0"/>
              </a:spcAft>
              <a:defRPr/>
            </a:pPr>
            <a:r>
              <a:rPr lang="en-US" sz="5400" dirty="0" smtClean="0">
                <a:solidFill>
                  <a:schemeClr val="accent1">
                    <a:satMod val="150000"/>
                  </a:schemeClr>
                </a:solidFill>
              </a:rPr>
              <a:t/>
            </a:r>
            <a:br>
              <a:rPr lang="en-US" sz="5400" dirty="0" smtClean="0">
                <a:solidFill>
                  <a:schemeClr val="accent1">
                    <a:satMod val="150000"/>
                  </a:schemeClr>
                </a:solidFill>
              </a:rPr>
            </a:br>
            <a:r>
              <a:rPr lang="en-US" sz="5400" b="0" dirty="0" smtClean="0">
                <a:solidFill>
                  <a:schemeClr val="hlink"/>
                </a:solidFill>
                <a:latin typeface="Franklin Gothic Heavy" pitchFamily="34" charset="0"/>
              </a:rPr>
              <a:t/>
            </a:r>
            <a:br>
              <a:rPr lang="en-US" sz="5400" b="0" dirty="0" smtClean="0">
                <a:solidFill>
                  <a:schemeClr val="hlink"/>
                </a:solidFill>
                <a:latin typeface="Franklin Gothic Heavy" pitchFamily="34" charset="0"/>
              </a:rPr>
            </a:br>
            <a:r>
              <a:rPr lang="en-US" sz="600" b="0" dirty="0" smtClean="0">
                <a:solidFill>
                  <a:schemeClr val="accent1">
                    <a:satMod val="150000"/>
                  </a:schemeClr>
                </a:solidFill>
                <a:latin typeface="Franklin Gothic Heavy" pitchFamily="34" charset="0"/>
              </a:rPr>
              <a:t/>
            </a:r>
            <a:br>
              <a:rPr lang="en-US" sz="600" b="0" dirty="0" smtClean="0">
                <a:solidFill>
                  <a:schemeClr val="accent1">
                    <a:satMod val="150000"/>
                  </a:schemeClr>
                </a:solidFill>
                <a:latin typeface="Franklin Gothic Heavy" pitchFamily="34" charset="0"/>
              </a:rPr>
            </a:br>
            <a:r>
              <a:rPr lang="en-US" sz="6700" b="0" dirty="0" smtClean="0">
                <a:solidFill>
                  <a:schemeClr val="tx1">
                    <a:lumMod val="85000"/>
                  </a:schemeClr>
                </a:solidFill>
              </a:rPr>
              <a:t>Environment Design</a:t>
            </a:r>
            <a:r>
              <a:rPr lang="en-US" sz="1800" dirty="0" smtClean="0">
                <a:solidFill>
                  <a:schemeClr val="folHlink"/>
                </a:solidFill>
              </a:rPr>
              <a:t/>
            </a:r>
            <a:br>
              <a:rPr lang="en-US" sz="1800" dirty="0" smtClean="0">
                <a:solidFill>
                  <a:schemeClr val="folHlink"/>
                </a:solidFill>
              </a:rPr>
            </a:br>
            <a:endParaRPr lang="en-US" sz="1800" dirty="0" smtClean="0">
              <a:solidFill>
                <a:schemeClr val="folHlink"/>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Space Design Case-Study</a:t>
            </a:r>
            <a:endParaRPr lang="en-US" sz="4000" dirty="0"/>
          </a:p>
        </p:txBody>
      </p:sp>
      <p:sp>
        <p:nvSpPr>
          <p:cNvPr id="13315" name="Content Placeholder 2"/>
          <p:cNvSpPr>
            <a:spLocks noGrp="1"/>
          </p:cNvSpPr>
          <p:nvPr>
            <p:ph idx="1"/>
          </p:nvPr>
        </p:nvSpPr>
        <p:spPr>
          <a:xfrm>
            <a:off x="457200" y="1371600"/>
            <a:ext cx="8229600" cy="4800600"/>
          </a:xfrm>
        </p:spPr>
        <p:txBody>
          <a:bodyPr/>
          <a:lstStyle/>
          <a:p>
            <a:pPr>
              <a:lnSpc>
                <a:spcPct val="150000"/>
              </a:lnSpc>
              <a:buNone/>
            </a:pPr>
            <a:endParaRPr lang="en-US" dirty="0" smtClean="0"/>
          </a:p>
          <a:p>
            <a:pPr>
              <a:lnSpc>
                <a:spcPct val="150000"/>
              </a:lnSpc>
              <a:buNone/>
            </a:pPr>
            <a:endParaRPr lang="en-US" dirty="0" smtClean="0"/>
          </a:p>
          <a:p>
            <a:pPr>
              <a:lnSpc>
                <a:spcPct val="150000"/>
              </a:lnSpc>
              <a:buNone/>
            </a:pPr>
            <a:endParaRPr lang="en-US" dirty="0" smtClean="0"/>
          </a:p>
        </p:txBody>
      </p:sp>
      <p:pic>
        <p:nvPicPr>
          <p:cNvPr id="4" name="Content Placeholder 7" descr="bsp_000.jpg"/>
          <p:cNvPicPr>
            <a:picLocks noChangeAspect="1"/>
          </p:cNvPicPr>
          <p:nvPr/>
        </p:nvPicPr>
        <p:blipFill>
          <a:blip r:embed="rId3"/>
          <a:stretch>
            <a:fillRect/>
          </a:stretch>
        </p:blipFill>
        <p:spPr bwMode="auto">
          <a:xfrm>
            <a:off x="45720" y="1143000"/>
            <a:ext cx="9052560" cy="5029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Aspect 1: The Hook</a:t>
            </a:r>
            <a:endParaRPr lang="en-US" sz="4000" dirty="0"/>
          </a:p>
        </p:txBody>
      </p:sp>
      <p:sp>
        <p:nvSpPr>
          <p:cNvPr id="13315" name="Content Placeholder 2"/>
          <p:cNvSpPr>
            <a:spLocks noGrp="1"/>
          </p:cNvSpPr>
          <p:nvPr>
            <p:ph idx="1"/>
          </p:nvPr>
        </p:nvSpPr>
        <p:spPr>
          <a:xfrm>
            <a:off x="457200" y="1371600"/>
            <a:ext cx="8229600" cy="4800600"/>
          </a:xfrm>
        </p:spPr>
        <p:txBody>
          <a:bodyPr/>
          <a:lstStyle/>
          <a:p>
            <a:pPr>
              <a:lnSpc>
                <a:spcPct val="150000"/>
              </a:lnSpc>
            </a:pPr>
            <a:r>
              <a:rPr lang="en-US" dirty="0" smtClean="0"/>
              <a:t>Strong layout concept that makes the space unique</a:t>
            </a:r>
          </a:p>
          <a:p>
            <a:pPr>
              <a:lnSpc>
                <a:spcPct val="150000"/>
              </a:lnSpc>
            </a:pPr>
            <a:r>
              <a:rPr lang="en-US" dirty="0" smtClean="0"/>
              <a:t>Forces an orientation</a:t>
            </a:r>
          </a:p>
          <a:p>
            <a:pPr>
              <a:lnSpc>
                <a:spcPct val="150000"/>
              </a:lnSpc>
            </a:pPr>
            <a:r>
              <a:rPr lang="en-US" dirty="0" smtClean="0"/>
              <a:t>Easy-to-grasp and navigate</a:t>
            </a:r>
          </a:p>
          <a:p>
            <a:pPr>
              <a:lnSpc>
                <a:spcPct val="150000"/>
              </a:lnSpc>
            </a:pPr>
            <a:r>
              <a:rPr lang="en-US" dirty="0" smtClean="0"/>
              <a:t>Suggests a specific tactic or type of game-play</a:t>
            </a:r>
          </a:p>
          <a:p>
            <a:pPr>
              <a:lnSpc>
                <a:spcPct val="150000"/>
              </a:lnSpc>
              <a:buNone/>
            </a:pPr>
            <a:endParaRPr lang="en-US" dirty="0" smtClean="0"/>
          </a:p>
          <a:p>
            <a:pPr>
              <a:lnSpc>
                <a:spcPct val="150000"/>
              </a:lnSpc>
              <a:buNone/>
            </a:pPr>
            <a:endParaRPr lang="en-US" dirty="0" smtClean="0"/>
          </a:p>
          <a:p>
            <a:pPr>
              <a:lnSpc>
                <a:spcPct val="150000"/>
              </a:lnSpc>
              <a:buNone/>
            </a:pPr>
            <a:endParaRPr lang="en-US" dirty="0" smtClean="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The Hook</a:t>
            </a:r>
            <a:endParaRPr lang="en-US" sz="4000" dirty="0"/>
          </a:p>
        </p:txBody>
      </p:sp>
      <p:sp>
        <p:nvSpPr>
          <p:cNvPr id="13315" name="Content Placeholder 2"/>
          <p:cNvSpPr>
            <a:spLocks noGrp="1"/>
          </p:cNvSpPr>
          <p:nvPr>
            <p:ph idx="1"/>
          </p:nvPr>
        </p:nvSpPr>
        <p:spPr>
          <a:xfrm>
            <a:off x="457200" y="1371600"/>
            <a:ext cx="8229600" cy="4800600"/>
          </a:xfrm>
        </p:spPr>
        <p:txBody>
          <a:bodyPr/>
          <a:lstStyle/>
          <a:p>
            <a:pPr>
              <a:lnSpc>
                <a:spcPct val="150000"/>
              </a:lnSpc>
              <a:buNone/>
            </a:pPr>
            <a:endParaRPr lang="en-US" dirty="0" smtClean="0"/>
          </a:p>
          <a:p>
            <a:pPr>
              <a:lnSpc>
                <a:spcPct val="150000"/>
              </a:lnSpc>
              <a:buNone/>
            </a:pPr>
            <a:endParaRPr lang="en-US" dirty="0" smtClean="0"/>
          </a:p>
          <a:p>
            <a:pPr>
              <a:lnSpc>
                <a:spcPct val="150000"/>
              </a:lnSpc>
              <a:buNone/>
            </a:pPr>
            <a:endParaRPr lang="en-US" dirty="0" smtClean="0"/>
          </a:p>
        </p:txBody>
      </p:sp>
      <p:pic>
        <p:nvPicPr>
          <p:cNvPr id="4" name="Content Placeholder 7" descr="bsp_000.jpg"/>
          <p:cNvPicPr>
            <a:picLocks noChangeAspect="1"/>
          </p:cNvPicPr>
          <p:nvPr/>
        </p:nvPicPr>
        <p:blipFill>
          <a:blip r:embed="rId3"/>
          <a:stretch>
            <a:fillRect/>
          </a:stretch>
        </p:blipFill>
        <p:spPr bwMode="auto">
          <a:xfrm>
            <a:off x="45720" y="1143000"/>
            <a:ext cx="9052560" cy="5029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Aspect 2: Scale</a:t>
            </a:r>
            <a:endParaRPr lang="en-US" sz="4000" dirty="0"/>
          </a:p>
        </p:txBody>
      </p:sp>
      <p:sp>
        <p:nvSpPr>
          <p:cNvPr id="13315" name="Content Placeholder 2"/>
          <p:cNvSpPr>
            <a:spLocks noGrp="1"/>
          </p:cNvSpPr>
          <p:nvPr>
            <p:ph idx="1"/>
          </p:nvPr>
        </p:nvSpPr>
        <p:spPr>
          <a:xfrm>
            <a:off x="457200" y="1371600"/>
            <a:ext cx="8229600" cy="4800600"/>
          </a:xfrm>
        </p:spPr>
        <p:txBody>
          <a:bodyPr/>
          <a:lstStyle/>
          <a:p>
            <a:pPr>
              <a:lnSpc>
                <a:spcPct val="150000"/>
              </a:lnSpc>
            </a:pPr>
            <a:r>
              <a:rPr lang="en-US" dirty="0" smtClean="0"/>
              <a:t>An informed idea of how large the space needs to be</a:t>
            </a:r>
          </a:p>
          <a:p>
            <a:pPr>
              <a:lnSpc>
                <a:spcPct val="150000"/>
              </a:lnSpc>
            </a:pPr>
            <a:r>
              <a:rPr lang="en-US" dirty="0" smtClean="0"/>
              <a:t>Capacity</a:t>
            </a:r>
          </a:p>
          <a:p>
            <a:pPr>
              <a:lnSpc>
                <a:spcPct val="150000"/>
              </a:lnSpc>
            </a:pPr>
            <a:r>
              <a:rPr lang="en-US" dirty="0" smtClean="0"/>
              <a:t>Engagement Range</a:t>
            </a:r>
          </a:p>
          <a:p>
            <a:pPr>
              <a:lnSpc>
                <a:spcPct val="150000"/>
              </a:lnSpc>
              <a:buNone/>
            </a:pPr>
            <a:endParaRPr lang="en-US" dirty="0" smtClean="0"/>
          </a:p>
          <a:p>
            <a:pPr>
              <a:lnSpc>
                <a:spcPct val="150000"/>
              </a:lnSpc>
              <a:buNone/>
            </a:pPr>
            <a:endParaRPr lang="en-US" dirty="0" smtClean="0"/>
          </a:p>
          <a:p>
            <a:pPr>
              <a:lnSpc>
                <a:spcPct val="150000"/>
              </a:lnSpc>
              <a:buNone/>
            </a:pPr>
            <a:endParaRPr lang="en-US" dirty="0" smtClean="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Scale</a:t>
            </a:r>
            <a:endParaRPr lang="en-US" sz="4000" dirty="0"/>
          </a:p>
        </p:txBody>
      </p:sp>
      <p:sp>
        <p:nvSpPr>
          <p:cNvPr id="13315" name="Content Placeholder 2"/>
          <p:cNvSpPr>
            <a:spLocks noGrp="1"/>
          </p:cNvSpPr>
          <p:nvPr>
            <p:ph idx="1"/>
          </p:nvPr>
        </p:nvSpPr>
        <p:spPr>
          <a:xfrm>
            <a:off x="457200" y="1371600"/>
            <a:ext cx="8229600" cy="4800600"/>
          </a:xfrm>
        </p:spPr>
        <p:txBody>
          <a:bodyPr/>
          <a:lstStyle/>
          <a:p>
            <a:pPr>
              <a:lnSpc>
                <a:spcPct val="150000"/>
              </a:lnSpc>
              <a:buNone/>
            </a:pPr>
            <a:endParaRPr lang="en-US" dirty="0" smtClean="0"/>
          </a:p>
          <a:p>
            <a:pPr>
              <a:lnSpc>
                <a:spcPct val="150000"/>
              </a:lnSpc>
              <a:buNone/>
            </a:pPr>
            <a:endParaRPr lang="en-US" dirty="0" smtClean="0"/>
          </a:p>
          <a:p>
            <a:pPr>
              <a:lnSpc>
                <a:spcPct val="150000"/>
              </a:lnSpc>
              <a:buNone/>
            </a:pPr>
            <a:endParaRPr lang="en-US" dirty="0" smtClean="0"/>
          </a:p>
        </p:txBody>
      </p:sp>
      <p:pic>
        <p:nvPicPr>
          <p:cNvPr id="4" name="Content Placeholder 7" descr="bsp_000.jpg"/>
          <p:cNvPicPr>
            <a:picLocks noChangeAspect="1"/>
          </p:cNvPicPr>
          <p:nvPr/>
        </p:nvPicPr>
        <p:blipFill>
          <a:blip r:embed="rId3"/>
          <a:stretch>
            <a:fillRect/>
          </a:stretch>
        </p:blipFill>
        <p:spPr bwMode="auto">
          <a:xfrm>
            <a:off x="45720" y="1143000"/>
            <a:ext cx="9052560" cy="5029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Aspect 3: Combat Elements</a:t>
            </a:r>
            <a:endParaRPr lang="en-US" sz="4000" dirty="0"/>
          </a:p>
        </p:txBody>
      </p:sp>
      <p:sp>
        <p:nvSpPr>
          <p:cNvPr id="13315" name="Content Placeholder 2"/>
          <p:cNvSpPr>
            <a:spLocks noGrp="1"/>
          </p:cNvSpPr>
          <p:nvPr>
            <p:ph idx="1"/>
          </p:nvPr>
        </p:nvSpPr>
        <p:spPr>
          <a:xfrm>
            <a:off x="457200" y="1371600"/>
            <a:ext cx="8229600" cy="4800600"/>
          </a:xfrm>
        </p:spPr>
        <p:txBody>
          <a:bodyPr/>
          <a:lstStyle/>
          <a:p>
            <a:pPr>
              <a:lnSpc>
                <a:spcPct val="150000"/>
              </a:lnSpc>
            </a:pPr>
            <a:r>
              <a:rPr lang="en-US" dirty="0" smtClean="0"/>
              <a:t>Fronts</a:t>
            </a:r>
          </a:p>
          <a:p>
            <a:pPr>
              <a:lnSpc>
                <a:spcPct val="150000"/>
              </a:lnSpc>
            </a:pPr>
            <a:r>
              <a:rPr lang="en-US" dirty="0" smtClean="0"/>
              <a:t>Layers</a:t>
            </a:r>
          </a:p>
          <a:p>
            <a:pPr>
              <a:lnSpc>
                <a:spcPct val="150000"/>
              </a:lnSpc>
            </a:pPr>
            <a:r>
              <a:rPr lang="en-US" dirty="0" smtClean="0"/>
              <a:t>AI Blinds</a:t>
            </a:r>
          </a:p>
          <a:p>
            <a:pPr>
              <a:lnSpc>
                <a:spcPct val="150000"/>
              </a:lnSpc>
            </a:pPr>
            <a:r>
              <a:rPr lang="en-US" dirty="0" smtClean="0"/>
              <a:t>Cover</a:t>
            </a:r>
          </a:p>
          <a:p>
            <a:pPr>
              <a:lnSpc>
                <a:spcPct val="150000"/>
              </a:lnSpc>
              <a:buNone/>
            </a:pPr>
            <a:endParaRPr lang="en-US" dirty="0" smtClean="0"/>
          </a:p>
          <a:p>
            <a:pPr>
              <a:lnSpc>
                <a:spcPct val="150000"/>
              </a:lnSpc>
              <a:buNone/>
            </a:pPr>
            <a:endParaRPr lang="en-US" dirty="0" smtClean="0"/>
          </a:p>
          <a:p>
            <a:pPr>
              <a:lnSpc>
                <a:spcPct val="150000"/>
              </a:lnSpc>
              <a:buNone/>
            </a:pPr>
            <a:endParaRPr lang="en-US" dirty="0" smtClean="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Fronts</a:t>
            </a:r>
            <a:endParaRPr lang="en-US" sz="4000" dirty="0"/>
          </a:p>
        </p:txBody>
      </p:sp>
      <p:pic>
        <p:nvPicPr>
          <p:cNvPr id="5" name="Content Placeholder 4" descr="fronts.jpg"/>
          <p:cNvPicPr>
            <a:picLocks noGrp="1" noChangeAspect="1"/>
          </p:cNvPicPr>
          <p:nvPr>
            <p:ph idx="1"/>
          </p:nvPr>
        </p:nvPicPr>
        <p:blipFill>
          <a:blip r:embed="rId3"/>
          <a:stretch>
            <a:fillRect/>
          </a:stretch>
        </p:blipFill>
        <p:spPr>
          <a:xfrm>
            <a:off x="2667000" y="1176762"/>
            <a:ext cx="3657600" cy="5157928"/>
          </a:xfrm>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Layers</a:t>
            </a:r>
            <a:endParaRPr lang="en-US" sz="4000" dirty="0"/>
          </a:p>
        </p:txBody>
      </p:sp>
      <p:pic>
        <p:nvPicPr>
          <p:cNvPr id="5" name="Content Placeholder 4" descr="fronts.jpg"/>
          <p:cNvPicPr>
            <a:picLocks noGrp="1" noChangeAspect="1"/>
          </p:cNvPicPr>
          <p:nvPr>
            <p:ph idx="1"/>
          </p:nvPr>
        </p:nvPicPr>
        <p:blipFill>
          <a:blip r:embed="rId3"/>
          <a:stretch>
            <a:fillRect/>
          </a:stretch>
        </p:blipFill>
        <p:spPr>
          <a:xfrm>
            <a:off x="2286000" y="1290555"/>
            <a:ext cx="4495799" cy="4954907"/>
          </a:xfrm>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AI Blinds</a:t>
            </a:r>
            <a:endParaRPr lang="en-US" sz="4000" dirty="0"/>
          </a:p>
        </p:txBody>
      </p:sp>
      <p:pic>
        <p:nvPicPr>
          <p:cNvPr id="5" name="Content Placeholder 4" descr="fronts.jpg"/>
          <p:cNvPicPr>
            <a:picLocks noGrp="1" noChangeAspect="1"/>
          </p:cNvPicPr>
          <p:nvPr>
            <p:ph idx="1"/>
          </p:nvPr>
        </p:nvPicPr>
        <p:blipFill>
          <a:blip r:embed="rId3"/>
          <a:stretch>
            <a:fillRect/>
          </a:stretch>
        </p:blipFill>
        <p:spPr>
          <a:xfrm>
            <a:off x="1943765" y="1600200"/>
            <a:ext cx="5256469" cy="4525963"/>
          </a:xfrm>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Cover</a:t>
            </a:r>
            <a:endParaRPr lang="en-US" sz="4000" dirty="0"/>
          </a:p>
        </p:txBody>
      </p:sp>
      <p:pic>
        <p:nvPicPr>
          <p:cNvPr id="5" name="Content Placeholder 4" descr="fronts.jpg"/>
          <p:cNvPicPr>
            <a:picLocks noGrp="1" noChangeAspect="1"/>
          </p:cNvPicPr>
          <p:nvPr>
            <p:ph idx="1"/>
          </p:nvPr>
        </p:nvPicPr>
        <p:blipFill>
          <a:blip r:embed="rId3"/>
          <a:stretch>
            <a:fillRect/>
          </a:stretch>
        </p:blipFill>
        <p:spPr>
          <a:xfrm>
            <a:off x="1850036" y="1600200"/>
            <a:ext cx="5443927" cy="4525963"/>
          </a:xfrm>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7" descr="bsp_000.jpg"/>
          <p:cNvPicPr>
            <a:picLocks noGrp="1" noChangeAspect="1"/>
          </p:cNvPicPr>
          <p:nvPr>
            <p:ph idx="1"/>
          </p:nvPr>
        </p:nvPicPr>
        <p:blipFill>
          <a:blip r:embed="rId3"/>
          <a:stretch>
            <a:fillRect/>
          </a:stretch>
        </p:blipFill>
        <p:spPr>
          <a:xfrm>
            <a:off x="45720" y="1143000"/>
            <a:ext cx="9052560" cy="5029200"/>
          </a:xfrm>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Aspect 4: Movement Elements</a:t>
            </a:r>
            <a:endParaRPr lang="en-US" sz="4000" dirty="0"/>
          </a:p>
        </p:txBody>
      </p:sp>
      <p:sp>
        <p:nvSpPr>
          <p:cNvPr id="13315" name="Content Placeholder 2"/>
          <p:cNvSpPr>
            <a:spLocks noGrp="1"/>
          </p:cNvSpPr>
          <p:nvPr>
            <p:ph idx="1"/>
          </p:nvPr>
        </p:nvSpPr>
        <p:spPr>
          <a:xfrm>
            <a:off x="457200" y="1371600"/>
            <a:ext cx="8229600" cy="4800600"/>
          </a:xfrm>
        </p:spPr>
        <p:txBody>
          <a:bodyPr/>
          <a:lstStyle/>
          <a:p>
            <a:pPr>
              <a:lnSpc>
                <a:spcPct val="150000"/>
              </a:lnSpc>
            </a:pPr>
            <a:r>
              <a:rPr lang="en-US" dirty="0" smtClean="0"/>
              <a:t>Player Shortcuts</a:t>
            </a:r>
          </a:p>
          <a:p>
            <a:pPr>
              <a:lnSpc>
                <a:spcPct val="150000"/>
              </a:lnSpc>
            </a:pPr>
            <a:r>
              <a:rPr lang="en-US" dirty="0" smtClean="0"/>
              <a:t>One-way Paths</a:t>
            </a:r>
          </a:p>
          <a:p>
            <a:pPr>
              <a:lnSpc>
                <a:spcPct val="150000"/>
              </a:lnSpc>
            </a:pPr>
            <a:r>
              <a:rPr lang="en-US" dirty="0" smtClean="0"/>
              <a:t>Ninja Paths</a:t>
            </a:r>
          </a:p>
          <a:p>
            <a:pPr>
              <a:lnSpc>
                <a:spcPct val="150000"/>
              </a:lnSpc>
            </a:pPr>
            <a:r>
              <a:rPr lang="en-US" dirty="0" smtClean="0"/>
              <a:t>Vehicle Flow</a:t>
            </a:r>
          </a:p>
          <a:p>
            <a:pPr>
              <a:lnSpc>
                <a:spcPct val="150000"/>
              </a:lnSpc>
              <a:buNone/>
            </a:pPr>
            <a:endParaRPr lang="en-US" dirty="0" smtClean="0"/>
          </a:p>
          <a:p>
            <a:pPr>
              <a:lnSpc>
                <a:spcPct val="150000"/>
              </a:lnSpc>
              <a:buNone/>
            </a:pPr>
            <a:endParaRPr lang="en-US" dirty="0" smtClean="0"/>
          </a:p>
          <a:p>
            <a:pPr>
              <a:lnSpc>
                <a:spcPct val="150000"/>
              </a:lnSpc>
              <a:buNone/>
            </a:pPr>
            <a:endParaRPr lang="en-US" dirty="0" smtClean="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Movement</a:t>
            </a:r>
            <a:endParaRPr lang="en-US" sz="4000" dirty="0"/>
          </a:p>
        </p:txBody>
      </p:sp>
      <p:pic>
        <p:nvPicPr>
          <p:cNvPr id="5" name="Content Placeholder 4" descr="fronts.jpg"/>
          <p:cNvPicPr>
            <a:picLocks noGrp="1" noChangeAspect="1"/>
          </p:cNvPicPr>
          <p:nvPr>
            <p:ph idx="1"/>
          </p:nvPr>
        </p:nvPicPr>
        <p:blipFill>
          <a:blip r:embed="rId3"/>
          <a:stretch>
            <a:fillRect/>
          </a:stretch>
        </p:blipFill>
        <p:spPr>
          <a:xfrm>
            <a:off x="1788654" y="1600200"/>
            <a:ext cx="5566692" cy="4525963"/>
          </a:xfrm>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Encounter</a:t>
            </a:r>
            <a:endParaRPr lang="en-US" sz="4000" dirty="0"/>
          </a:p>
        </p:txBody>
      </p:sp>
      <p:sp>
        <p:nvSpPr>
          <p:cNvPr id="13315" name="Content Placeholder 2"/>
          <p:cNvSpPr>
            <a:spLocks noGrp="1"/>
          </p:cNvSpPr>
          <p:nvPr>
            <p:ph idx="1"/>
          </p:nvPr>
        </p:nvSpPr>
        <p:spPr>
          <a:xfrm>
            <a:off x="457200" y="1371600"/>
            <a:ext cx="8229600" cy="4800600"/>
          </a:xfrm>
        </p:spPr>
        <p:txBody>
          <a:bodyPr/>
          <a:lstStyle/>
          <a:p>
            <a:pPr>
              <a:lnSpc>
                <a:spcPct val="150000"/>
              </a:lnSpc>
              <a:buNone/>
            </a:pPr>
            <a:endParaRPr lang="en-US" dirty="0" smtClean="0"/>
          </a:p>
          <a:p>
            <a:pPr>
              <a:lnSpc>
                <a:spcPct val="150000"/>
              </a:lnSpc>
              <a:buNone/>
            </a:pPr>
            <a:endParaRPr lang="en-US" dirty="0" smtClean="0"/>
          </a:p>
          <a:p>
            <a:pPr>
              <a:lnSpc>
                <a:spcPct val="150000"/>
              </a:lnSpc>
              <a:buNone/>
            </a:pPr>
            <a:endParaRPr lang="en-US" dirty="0" smtClean="0"/>
          </a:p>
        </p:txBody>
      </p:sp>
      <p:pic>
        <p:nvPicPr>
          <p:cNvPr id="4" name="Content Placeholder 7" descr="bsp_000.jpg"/>
          <p:cNvPicPr>
            <a:picLocks noChangeAspect="1"/>
          </p:cNvPicPr>
          <p:nvPr/>
        </p:nvPicPr>
        <p:blipFill>
          <a:blip r:embed="rId3"/>
          <a:stretch>
            <a:fillRect/>
          </a:stretch>
        </p:blipFill>
        <p:spPr bwMode="auto">
          <a:xfrm>
            <a:off x="45720" y="1143000"/>
            <a:ext cx="9052560" cy="5029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endParaRPr lang="en-US" sz="4000" dirty="0"/>
          </a:p>
        </p:txBody>
      </p:sp>
      <p:sp>
        <p:nvSpPr>
          <p:cNvPr id="13315" name="Content Placeholder 2"/>
          <p:cNvSpPr>
            <a:spLocks noGrp="1"/>
          </p:cNvSpPr>
          <p:nvPr>
            <p:ph idx="1"/>
          </p:nvPr>
        </p:nvSpPr>
        <p:spPr>
          <a:xfrm>
            <a:off x="457200" y="1371600"/>
            <a:ext cx="8229600" cy="4800600"/>
          </a:xfrm>
        </p:spPr>
        <p:txBody>
          <a:bodyPr/>
          <a:lstStyle/>
          <a:p>
            <a:pPr>
              <a:lnSpc>
                <a:spcPct val="150000"/>
              </a:lnSpc>
              <a:buNone/>
            </a:pPr>
            <a:endParaRPr lang="en-US" dirty="0" smtClean="0"/>
          </a:p>
          <a:p>
            <a:pPr>
              <a:lnSpc>
                <a:spcPct val="150000"/>
              </a:lnSpc>
              <a:buNone/>
            </a:pPr>
            <a:endParaRPr lang="en-US" dirty="0" smtClean="0"/>
          </a:p>
          <a:p>
            <a:pPr>
              <a:lnSpc>
                <a:spcPct val="150000"/>
              </a:lnSpc>
              <a:buNone/>
            </a:pPr>
            <a:endParaRPr lang="en-US" dirty="0" smtClean="0"/>
          </a:p>
        </p:txBody>
      </p:sp>
      <p:pic>
        <p:nvPicPr>
          <p:cNvPr id="4" name="Content Placeholder 7" descr="bsp_000.jpg"/>
          <p:cNvPicPr>
            <a:picLocks noChangeAspect="1"/>
          </p:cNvPicPr>
          <p:nvPr/>
        </p:nvPicPr>
        <p:blipFill>
          <a:blip r:embed="rId3"/>
          <a:stretch>
            <a:fillRect/>
          </a:stretch>
        </p:blipFill>
        <p:spPr bwMode="auto">
          <a:xfrm>
            <a:off x="45720" y="1143000"/>
            <a:ext cx="9052560" cy="5029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endParaRPr lang="en-US" sz="4000" dirty="0"/>
          </a:p>
        </p:txBody>
      </p:sp>
      <p:sp>
        <p:nvSpPr>
          <p:cNvPr id="13315" name="Content Placeholder 2"/>
          <p:cNvSpPr>
            <a:spLocks noGrp="1"/>
          </p:cNvSpPr>
          <p:nvPr>
            <p:ph idx="1"/>
          </p:nvPr>
        </p:nvSpPr>
        <p:spPr>
          <a:xfrm>
            <a:off x="457200" y="1371600"/>
            <a:ext cx="8229600" cy="4800600"/>
          </a:xfrm>
        </p:spPr>
        <p:txBody>
          <a:bodyPr/>
          <a:lstStyle/>
          <a:p>
            <a:pPr>
              <a:lnSpc>
                <a:spcPct val="150000"/>
              </a:lnSpc>
              <a:buNone/>
            </a:pPr>
            <a:endParaRPr lang="en-US" dirty="0" smtClean="0"/>
          </a:p>
          <a:p>
            <a:pPr>
              <a:lnSpc>
                <a:spcPct val="150000"/>
              </a:lnSpc>
              <a:buNone/>
            </a:pPr>
            <a:endParaRPr lang="en-US" dirty="0" smtClean="0"/>
          </a:p>
          <a:p>
            <a:pPr>
              <a:lnSpc>
                <a:spcPct val="150000"/>
              </a:lnSpc>
              <a:buNone/>
            </a:pPr>
            <a:endParaRPr lang="en-US" dirty="0" smtClean="0"/>
          </a:p>
        </p:txBody>
      </p:sp>
      <p:pic>
        <p:nvPicPr>
          <p:cNvPr id="4" name="Content Placeholder 7" descr="bsp_000.jpg"/>
          <p:cNvPicPr>
            <a:picLocks noChangeAspect="1"/>
          </p:cNvPicPr>
          <p:nvPr/>
        </p:nvPicPr>
        <p:blipFill>
          <a:blip r:embed="rId3"/>
          <a:stretch>
            <a:fillRect/>
          </a:stretch>
        </p:blipFill>
        <p:spPr bwMode="auto">
          <a:xfrm>
            <a:off x="45720" y="1143000"/>
            <a:ext cx="9052560" cy="5029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endParaRPr lang="en-US" sz="4000" dirty="0"/>
          </a:p>
        </p:txBody>
      </p:sp>
      <p:sp>
        <p:nvSpPr>
          <p:cNvPr id="13315" name="Content Placeholder 2"/>
          <p:cNvSpPr>
            <a:spLocks noGrp="1"/>
          </p:cNvSpPr>
          <p:nvPr>
            <p:ph idx="1"/>
          </p:nvPr>
        </p:nvSpPr>
        <p:spPr>
          <a:xfrm>
            <a:off x="457200" y="1371600"/>
            <a:ext cx="8229600" cy="4800600"/>
          </a:xfrm>
        </p:spPr>
        <p:txBody>
          <a:bodyPr/>
          <a:lstStyle/>
          <a:p>
            <a:pPr>
              <a:lnSpc>
                <a:spcPct val="150000"/>
              </a:lnSpc>
              <a:buNone/>
            </a:pPr>
            <a:endParaRPr lang="en-US" dirty="0" smtClean="0"/>
          </a:p>
          <a:p>
            <a:pPr>
              <a:lnSpc>
                <a:spcPct val="150000"/>
              </a:lnSpc>
              <a:buNone/>
            </a:pPr>
            <a:endParaRPr lang="en-US" dirty="0" smtClean="0"/>
          </a:p>
          <a:p>
            <a:pPr>
              <a:lnSpc>
                <a:spcPct val="150000"/>
              </a:lnSpc>
              <a:buNone/>
            </a:pPr>
            <a:endParaRPr lang="en-US" dirty="0" smtClean="0"/>
          </a:p>
        </p:txBody>
      </p:sp>
      <p:pic>
        <p:nvPicPr>
          <p:cNvPr id="4" name="Content Placeholder 7" descr="bsp_000.jpg"/>
          <p:cNvPicPr>
            <a:picLocks noChangeAspect="1"/>
          </p:cNvPicPr>
          <p:nvPr/>
        </p:nvPicPr>
        <p:blipFill>
          <a:blip r:embed="rId3"/>
          <a:stretch>
            <a:fillRect/>
          </a:stretch>
        </p:blipFill>
        <p:spPr bwMode="auto">
          <a:xfrm>
            <a:off x="45720" y="1143000"/>
            <a:ext cx="9052560" cy="5029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endParaRPr lang="en-US" sz="4000" dirty="0"/>
          </a:p>
        </p:txBody>
      </p:sp>
      <p:sp>
        <p:nvSpPr>
          <p:cNvPr id="13315" name="Content Placeholder 2"/>
          <p:cNvSpPr>
            <a:spLocks noGrp="1"/>
          </p:cNvSpPr>
          <p:nvPr>
            <p:ph idx="1"/>
          </p:nvPr>
        </p:nvSpPr>
        <p:spPr>
          <a:xfrm>
            <a:off x="457200" y="1371600"/>
            <a:ext cx="8229600" cy="4800600"/>
          </a:xfrm>
        </p:spPr>
        <p:txBody>
          <a:bodyPr/>
          <a:lstStyle/>
          <a:p>
            <a:pPr>
              <a:lnSpc>
                <a:spcPct val="150000"/>
              </a:lnSpc>
              <a:buNone/>
            </a:pPr>
            <a:endParaRPr lang="en-US" dirty="0" smtClean="0"/>
          </a:p>
          <a:p>
            <a:pPr>
              <a:lnSpc>
                <a:spcPct val="150000"/>
              </a:lnSpc>
              <a:buNone/>
            </a:pPr>
            <a:endParaRPr lang="en-US" dirty="0" smtClean="0"/>
          </a:p>
          <a:p>
            <a:pPr>
              <a:lnSpc>
                <a:spcPct val="150000"/>
              </a:lnSpc>
              <a:buNone/>
            </a:pPr>
            <a:endParaRPr lang="en-US" dirty="0" smtClean="0"/>
          </a:p>
        </p:txBody>
      </p:sp>
      <p:pic>
        <p:nvPicPr>
          <p:cNvPr id="4" name="Content Placeholder 7" descr="bsp_000.jpg"/>
          <p:cNvPicPr>
            <a:picLocks noChangeAspect="1"/>
          </p:cNvPicPr>
          <p:nvPr/>
        </p:nvPicPr>
        <p:blipFill>
          <a:blip r:embed="rId3"/>
          <a:stretch>
            <a:fillRect/>
          </a:stretch>
        </p:blipFill>
        <p:spPr bwMode="auto">
          <a:xfrm>
            <a:off x="45720" y="1143000"/>
            <a:ext cx="9052560" cy="5029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endParaRPr lang="en-US" sz="4000" dirty="0"/>
          </a:p>
        </p:txBody>
      </p:sp>
      <p:sp>
        <p:nvSpPr>
          <p:cNvPr id="13315" name="Content Placeholder 2"/>
          <p:cNvSpPr>
            <a:spLocks noGrp="1"/>
          </p:cNvSpPr>
          <p:nvPr>
            <p:ph idx="1"/>
          </p:nvPr>
        </p:nvSpPr>
        <p:spPr>
          <a:xfrm>
            <a:off x="457200" y="1371600"/>
            <a:ext cx="8229600" cy="4800600"/>
          </a:xfrm>
        </p:spPr>
        <p:txBody>
          <a:bodyPr/>
          <a:lstStyle/>
          <a:p>
            <a:pPr>
              <a:lnSpc>
                <a:spcPct val="150000"/>
              </a:lnSpc>
              <a:buNone/>
            </a:pPr>
            <a:endParaRPr lang="en-US" dirty="0" smtClean="0"/>
          </a:p>
          <a:p>
            <a:pPr>
              <a:lnSpc>
                <a:spcPct val="150000"/>
              </a:lnSpc>
              <a:buNone/>
            </a:pPr>
            <a:endParaRPr lang="en-US" dirty="0" smtClean="0"/>
          </a:p>
          <a:p>
            <a:pPr>
              <a:lnSpc>
                <a:spcPct val="150000"/>
              </a:lnSpc>
              <a:buNone/>
            </a:pPr>
            <a:endParaRPr lang="en-US" dirty="0" smtClean="0"/>
          </a:p>
        </p:txBody>
      </p:sp>
      <p:pic>
        <p:nvPicPr>
          <p:cNvPr id="4" name="Content Placeholder 7" descr="bsp_000.jpg"/>
          <p:cNvPicPr>
            <a:picLocks noChangeAspect="1"/>
          </p:cNvPicPr>
          <p:nvPr/>
        </p:nvPicPr>
        <p:blipFill>
          <a:blip r:embed="rId3"/>
          <a:stretch>
            <a:fillRect/>
          </a:stretch>
        </p:blipFill>
        <p:spPr bwMode="auto">
          <a:xfrm>
            <a:off x="45720" y="1143000"/>
            <a:ext cx="9052560" cy="5029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endParaRPr lang="en-US" sz="4000" dirty="0"/>
          </a:p>
        </p:txBody>
      </p:sp>
      <p:sp>
        <p:nvSpPr>
          <p:cNvPr id="13315" name="Content Placeholder 2"/>
          <p:cNvSpPr>
            <a:spLocks noGrp="1"/>
          </p:cNvSpPr>
          <p:nvPr>
            <p:ph idx="1"/>
          </p:nvPr>
        </p:nvSpPr>
        <p:spPr>
          <a:xfrm>
            <a:off x="457200" y="1371600"/>
            <a:ext cx="8229600" cy="4800600"/>
          </a:xfrm>
        </p:spPr>
        <p:txBody>
          <a:bodyPr/>
          <a:lstStyle/>
          <a:p>
            <a:pPr>
              <a:lnSpc>
                <a:spcPct val="150000"/>
              </a:lnSpc>
              <a:buNone/>
            </a:pPr>
            <a:endParaRPr lang="en-US" dirty="0" smtClean="0"/>
          </a:p>
          <a:p>
            <a:pPr>
              <a:lnSpc>
                <a:spcPct val="150000"/>
              </a:lnSpc>
              <a:buNone/>
            </a:pPr>
            <a:endParaRPr lang="en-US" dirty="0" smtClean="0"/>
          </a:p>
          <a:p>
            <a:pPr>
              <a:lnSpc>
                <a:spcPct val="150000"/>
              </a:lnSpc>
              <a:buNone/>
            </a:pPr>
            <a:endParaRPr lang="en-US" dirty="0" smtClean="0"/>
          </a:p>
        </p:txBody>
      </p:sp>
      <p:pic>
        <p:nvPicPr>
          <p:cNvPr id="4" name="Content Placeholder 7" descr="bsp_000.jpg"/>
          <p:cNvPicPr>
            <a:picLocks noChangeAspect="1"/>
          </p:cNvPicPr>
          <p:nvPr/>
        </p:nvPicPr>
        <p:blipFill>
          <a:blip r:embed="rId3"/>
          <a:stretch>
            <a:fillRect/>
          </a:stretch>
        </p:blipFill>
        <p:spPr bwMode="auto">
          <a:xfrm>
            <a:off x="45720" y="1143000"/>
            <a:ext cx="9052560" cy="5029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endParaRPr lang="en-US" sz="4000" dirty="0"/>
          </a:p>
        </p:txBody>
      </p:sp>
      <p:sp>
        <p:nvSpPr>
          <p:cNvPr id="13315" name="Content Placeholder 2"/>
          <p:cNvSpPr>
            <a:spLocks noGrp="1"/>
          </p:cNvSpPr>
          <p:nvPr>
            <p:ph idx="1"/>
          </p:nvPr>
        </p:nvSpPr>
        <p:spPr>
          <a:xfrm>
            <a:off x="457200" y="1371600"/>
            <a:ext cx="8229600" cy="4800600"/>
          </a:xfrm>
        </p:spPr>
        <p:txBody>
          <a:bodyPr/>
          <a:lstStyle/>
          <a:p>
            <a:pPr>
              <a:lnSpc>
                <a:spcPct val="150000"/>
              </a:lnSpc>
              <a:buNone/>
            </a:pPr>
            <a:endParaRPr lang="en-US" dirty="0" smtClean="0"/>
          </a:p>
          <a:p>
            <a:pPr>
              <a:lnSpc>
                <a:spcPct val="150000"/>
              </a:lnSpc>
              <a:buNone/>
            </a:pPr>
            <a:endParaRPr lang="en-US" dirty="0" smtClean="0"/>
          </a:p>
          <a:p>
            <a:pPr>
              <a:lnSpc>
                <a:spcPct val="150000"/>
              </a:lnSpc>
              <a:buNone/>
            </a:pPr>
            <a:endParaRPr lang="en-US" dirty="0" smtClean="0"/>
          </a:p>
        </p:txBody>
      </p:sp>
      <p:pic>
        <p:nvPicPr>
          <p:cNvPr id="4" name="Content Placeholder 7" descr="bsp_000.jpg"/>
          <p:cNvPicPr>
            <a:picLocks noChangeAspect="1"/>
          </p:cNvPicPr>
          <p:nvPr/>
        </p:nvPicPr>
        <p:blipFill>
          <a:blip r:embed="rId3"/>
          <a:stretch>
            <a:fillRect/>
          </a:stretch>
        </p:blipFill>
        <p:spPr bwMode="auto">
          <a:xfrm>
            <a:off x="45720" y="1143000"/>
            <a:ext cx="9052560" cy="5029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Pipeline/Process Caveats</a:t>
            </a:r>
            <a:endParaRPr lang="en-US" sz="4000" dirty="0"/>
          </a:p>
        </p:txBody>
      </p:sp>
      <p:sp>
        <p:nvSpPr>
          <p:cNvPr id="13315" name="Content Placeholder 2"/>
          <p:cNvSpPr>
            <a:spLocks noGrp="1"/>
          </p:cNvSpPr>
          <p:nvPr>
            <p:ph idx="1"/>
          </p:nvPr>
        </p:nvSpPr>
        <p:spPr>
          <a:xfrm>
            <a:off x="457200" y="1371600"/>
            <a:ext cx="8229600" cy="4800600"/>
          </a:xfrm>
        </p:spPr>
        <p:txBody>
          <a:bodyPr/>
          <a:lstStyle/>
          <a:p>
            <a:pPr>
              <a:lnSpc>
                <a:spcPct val="150000"/>
              </a:lnSpc>
            </a:pPr>
            <a:r>
              <a:rPr lang="en-US" dirty="0" smtClean="0"/>
              <a:t>There is no single best practice</a:t>
            </a:r>
          </a:p>
          <a:p>
            <a:pPr>
              <a:lnSpc>
                <a:spcPct val="150000"/>
              </a:lnSpc>
            </a:pPr>
            <a:r>
              <a:rPr lang="en-US" dirty="0" smtClean="0"/>
              <a:t>The Pipeline will and must evolve</a:t>
            </a:r>
          </a:p>
          <a:p>
            <a:pPr>
              <a:lnSpc>
                <a:spcPct val="150000"/>
              </a:lnSpc>
            </a:pPr>
            <a:r>
              <a:rPr lang="en-US" dirty="0" smtClean="0"/>
              <a:t>Oh so many variables</a:t>
            </a:r>
          </a:p>
          <a:p>
            <a:pPr>
              <a:lnSpc>
                <a:spcPct val="150000"/>
              </a:lnSpc>
              <a:buNone/>
            </a:pPr>
            <a:endParaRPr lang="en-US" dirty="0" smtClean="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914400" y="838200"/>
            <a:ext cx="7162800" cy="3124200"/>
          </a:xfrm>
        </p:spPr>
        <p:txBody>
          <a:bodyPr>
            <a:normAutofit/>
          </a:bodyPr>
          <a:lstStyle/>
          <a:p>
            <a:pPr algn="ctr" fontAlgn="auto">
              <a:spcAft>
                <a:spcPts val="0"/>
              </a:spcAft>
              <a:defRPr/>
            </a:pPr>
            <a:r>
              <a:rPr lang="en-US" sz="5400" dirty="0" smtClean="0">
                <a:solidFill>
                  <a:schemeClr val="accent1">
                    <a:satMod val="150000"/>
                  </a:schemeClr>
                </a:solidFill>
              </a:rPr>
              <a:t/>
            </a:r>
            <a:br>
              <a:rPr lang="en-US" sz="5400" dirty="0" smtClean="0">
                <a:solidFill>
                  <a:schemeClr val="accent1">
                    <a:satMod val="150000"/>
                  </a:schemeClr>
                </a:solidFill>
              </a:rPr>
            </a:br>
            <a:r>
              <a:rPr lang="en-US" sz="5400" b="0" dirty="0" smtClean="0">
                <a:solidFill>
                  <a:schemeClr val="hlink"/>
                </a:solidFill>
                <a:latin typeface="Franklin Gothic Heavy" pitchFamily="34" charset="0"/>
              </a:rPr>
              <a:t/>
            </a:r>
            <a:br>
              <a:rPr lang="en-US" sz="5400" b="0" dirty="0" smtClean="0">
                <a:solidFill>
                  <a:schemeClr val="hlink"/>
                </a:solidFill>
                <a:latin typeface="Franklin Gothic Heavy" pitchFamily="34" charset="0"/>
              </a:rPr>
            </a:br>
            <a:r>
              <a:rPr lang="en-US" sz="600" b="0" dirty="0" smtClean="0">
                <a:solidFill>
                  <a:schemeClr val="accent1">
                    <a:satMod val="150000"/>
                  </a:schemeClr>
                </a:solidFill>
                <a:latin typeface="Franklin Gothic Heavy" pitchFamily="34" charset="0"/>
              </a:rPr>
              <a:t/>
            </a:r>
            <a:br>
              <a:rPr lang="en-US" sz="600" b="0" dirty="0" smtClean="0">
                <a:solidFill>
                  <a:schemeClr val="accent1">
                    <a:satMod val="150000"/>
                  </a:schemeClr>
                </a:solidFill>
                <a:latin typeface="Franklin Gothic Heavy" pitchFamily="34" charset="0"/>
              </a:rPr>
            </a:br>
            <a:r>
              <a:rPr lang="en-US" sz="6700" b="0" dirty="0" smtClean="0">
                <a:solidFill>
                  <a:schemeClr val="tx1">
                    <a:lumMod val="85000"/>
                  </a:schemeClr>
                </a:solidFill>
              </a:rPr>
              <a:t>Concept Art</a:t>
            </a:r>
            <a:r>
              <a:rPr lang="en-US" sz="1800" dirty="0" smtClean="0">
                <a:solidFill>
                  <a:schemeClr val="folHlink"/>
                </a:solidFill>
              </a:rPr>
              <a:t/>
            </a:r>
            <a:br>
              <a:rPr lang="en-US" sz="1800" dirty="0" smtClean="0">
                <a:solidFill>
                  <a:schemeClr val="folHlink"/>
                </a:solidFill>
              </a:rPr>
            </a:br>
            <a:endParaRPr lang="en-US" sz="1800" dirty="0" smtClean="0">
              <a:solidFill>
                <a:schemeClr val="folHlink"/>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02_ideation.jpg"/>
          <p:cNvPicPr>
            <a:picLocks noGrp="1" noChangeAspect="1"/>
          </p:cNvPicPr>
          <p:nvPr isPhoto="1"/>
        </p:nvPicPr>
        <p:blipFill>
          <a:blip r:embed="rId3" cstate="print">
            <a:lum/>
          </a:blip>
          <a:stretch>
            <a:fillRect/>
          </a:stretch>
        </p:blipFill>
        <p:spPr>
          <a:xfrm>
            <a:off x="152399" y="152400"/>
            <a:ext cx="8839201" cy="5719394"/>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02b_ideation.jpg"/>
          <p:cNvPicPr>
            <a:picLocks noGrp="1" noChangeAspect="1"/>
          </p:cNvPicPr>
          <p:nvPr isPhoto="1"/>
        </p:nvPicPr>
        <p:blipFill>
          <a:blip r:embed="rId3" cstate="print">
            <a:lum/>
          </a:blip>
          <a:stretch>
            <a:fillRect/>
          </a:stretch>
        </p:blipFill>
        <p:spPr>
          <a:xfrm>
            <a:off x="152400" y="129989"/>
            <a:ext cx="8839200" cy="5719393"/>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02c_ideation.jpg"/>
          <p:cNvPicPr>
            <a:picLocks noGrp="1" noChangeAspect="1"/>
          </p:cNvPicPr>
          <p:nvPr isPhoto="1"/>
        </p:nvPicPr>
        <p:blipFill>
          <a:blip r:embed="rId3">
            <a:lum/>
          </a:blip>
          <a:stretch>
            <a:fillRect/>
          </a:stretch>
        </p:blipFill>
        <p:spPr>
          <a:xfrm>
            <a:off x="228600" y="457200"/>
            <a:ext cx="8681784" cy="5635624"/>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03_ideation.jpg"/>
          <p:cNvPicPr>
            <a:picLocks noGrp="1" noChangeAspect="1"/>
          </p:cNvPicPr>
          <p:nvPr isPhoto="1"/>
        </p:nvPicPr>
        <p:blipFill>
          <a:blip r:embed="rId3">
            <a:lum/>
          </a:blip>
          <a:stretch>
            <a:fillRect/>
          </a:stretch>
        </p:blipFill>
        <p:spPr>
          <a:xfrm>
            <a:off x="228600" y="1066800"/>
            <a:ext cx="8636000" cy="485775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03b_ideation.jpg"/>
          <p:cNvPicPr>
            <a:picLocks noGrp="1" noChangeAspect="1"/>
          </p:cNvPicPr>
          <p:nvPr isPhoto="1"/>
        </p:nvPicPr>
        <p:blipFill>
          <a:blip r:embed="rId3" cstate="print">
            <a:lum/>
          </a:blip>
          <a:stretch>
            <a:fillRect/>
          </a:stretch>
        </p:blipFill>
        <p:spPr>
          <a:xfrm>
            <a:off x="0" y="1733550"/>
            <a:ext cx="9144000" cy="3389313"/>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04b_ideation.jpg"/>
          <p:cNvPicPr>
            <a:picLocks noGrp="1" noChangeAspect="1"/>
          </p:cNvPicPr>
          <p:nvPr isPhoto="1"/>
        </p:nvPicPr>
        <p:blipFill>
          <a:blip r:embed="rId3">
            <a:lum/>
          </a:blip>
          <a:stretch>
            <a:fillRect/>
          </a:stretch>
        </p:blipFill>
        <p:spPr>
          <a:xfrm>
            <a:off x="0" y="228600"/>
            <a:ext cx="9144000" cy="5935663"/>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05_ideation.jpg"/>
          <p:cNvPicPr>
            <a:picLocks noGrp="1" noChangeAspect="1"/>
          </p:cNvPicPr>
          <p:nvPr isPhoto="1"/>
        </p:nvPicPr>
        <p:blipFill>
          <a:blip r:embed="rId3" cstate="print">
            <a:lum/>
          </a:blip>
          <a:stretch>
            <a:fillRect/>
          </a:stretch>
        </p:blipFill>
        <p:spPr>
          <a:xfrm>
            <a:off x="0" y="1600200"/>
            <a:ext cx="9144000" cy="36576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06_ideation.jpg"/>
          <p:cNvPicPr>
            <a:picLocks noGrp="1" noChangeAspect="1"/>
          </p:cNvPicPr>
          <p:nvPr isPhoto="1"/>
        </p:nvPicPr>
        <p:blipFill>
          <a:blip r:embed="rId3">
            <a:lum/>
          </a:blip>
          <a:stretch>
            <a:fillRect/>
          </a:stretch>
        </p:blipFill>
        <p:spPr>
          <a:xfrm>
            <a:off x="0" y="971550"/>
            <a:ext cx="9144000" cy="4913313"/>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07_ideation.jpg"/>
          <p:cNvPicPr>
            <a:picLocks noGrp="1" noChangeAspect="1"/>
          </p:cNvPicPr>
          <p:nvPr isPhoto="1"/>
        </p:nvPicPr>
        <p:blipFill>
          <a:blip r:embed="rId3">
            <a:lum/>
          </a:blip>
          <a:stretch>
            <a:fillRect/>
          </a:stretch>
        </p:blipFill>
        <p:spPr>
          <a:xfrm>
            <a:off x="0" y="749300"/>
            <a:ext cx="9144000" cy="53594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Two Principal Roles</a:t>
            </a:r>
            <a:endParaRPr lang="en-US" sz="4000" dirty="0"/>
          </a:p>
        </p:txBody>
      </p:sp>
      <p:sp>
        <p:nvSpPr>
          <p:cNvPr id="13315" name="Content Placeholder 2"/>
          <p:cNvSpPr>
            <a:spLocks noGrp="1"/>
          </p:cNvSpPr>
          <p:nvPr>
            <p:ph idx="1"/>
          </p:nvPr>
        </p:nvSpPr>
        <p:spPr>
          <a:xfrm>
            <a:off x="457200" y="1371600"/>
            <a:ext cx="8229600" cy="4800600"/>
          </a:xfrm>
        </p:spPr>
        <p:txBody>
          <a:bodyPr/>
          <a:lstStyle/>
          <a:p>
            <a:pPr>
              <a:lnSpc>
                <a:spcPct val="150000"/>
              </a:lnSpc>
            </a:pPr>
            <a:r>
              <a:rPr lang="en-US" dirty="0" smtClean="0"/>
              <a:t>Architect</a:t>
            </a:r>
          </a:p>
          <a:p>
            <a:pPr>
              <a:lnSpc>
                <a:spcPct val="150000"/>
              </a:lnSpc>
            </a:pPr>
            <a:r>
              <a:rPr lang="en-US" dirty="0" smtClean="0"/>
              <a:t>Finishing Artist</a:t>
            </a:r>
          </a:p>
          <a:p>
            <a:pPr>
              <a:lnSpc>
                <a:spcPct val="150000"/>
              </a:lnSpc>
            </a:pPr>
            <a:r>
              <a:rPr lang="en-US" dirty="0" smtClean="0"/>
              <a:t>Collaboration and Iteration at every stage</a:t>
            </a:r>
          </a:p>
          <a:p>
            <a:pPr>
              <a:lnSpc>
                <a:spcPct val="150000"/>
              </a:lnSpc>
              <a:buNone/>
            </a:pPr>
            <a:endParaRPr lang="en-US" dirty="0" smtClean="0"/>
          </a:p>
          <a:p>
            <a:pPr>
              <a:lnSpc>
                <a:spcPct val="150000"/>
              </a:lnSpc>
              <a:buNone/>
            </a:pPr>
            <a:endParaRPr lang="en-US" dirty="0" smtClean="0"/>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08_ideation.jpg"/>
          <p:cNvPicPr>
            <a:picLocks noGrp="1" noChangeAspect="1"/>
          </p:cNvPicPr>
          <p:nvPr isPhoto="1"/>
        </p:nvPicPr>
        <p:blipFill>
          <a:blip r:embed="rId3" cstate="print">
            <a:lum/>
          </a:blip>
          <a:stretch>
            <a:fillRect/>
          </a:stretch>
        </p:blipFill>
        <p:spPr>
          <a:xfrm>
            <a:off x="0" y="0"/>
            <a:ext cx="9144000" cy="602615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09_concept.jpg"/>
          <p:cNvPicPr>
            <a:picLocks noGrp="1" noChangeAspect="1"/>
          </p:cNvPicPr>
          <p:nvPr isPhoto="1"/>
        </p:nvPicPr>
        <p:blipFill>
          <a:blip r:embed="rId3">
            <a:lum/>
          </a:blip>
          <a:stretch>
            <a:fillRect/>
          </a:stretch>
        </p:blipFill>
        <p:spPr>
          <a:xfrm>
            <a:off x="0" y="792163"/>
            <a:ext cx="9144000" cy="527367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15_concept.jpg"/>
          <p:cNvPicPr>
            <a:picLocks noGrp="1" noChangeAspect="1"/>
          </p:cNvPicPr>
          <p:nvPr isPhoto="1"/>
        </p:nvPicPr>
        <p:blipFill>
          <a:blip r:embed="rId3" cstate="print">
            <a:lum/>
          </a:blip>
          <a:stretch>
            <a:fillRect/>
          </a:stretch>
        </p:blipFill>
        <p:spPr>
          <a:xfrm>
            <a:off x="0" y="381000"/>
            <a:ext cx="9108515" cy="5575802"/>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14_concept.jpg"/>
          <p:cNvPicPr>
            <a:picLocks noGrp="1" noChangeAspect="1"/>
          </p:cNvPicPr>
          <p:nvPr isPhoto="1"/>
        </p:nvPicPr>
        <p:blipFill>
          <a:blip r:embed="rId3">
            <a:lum/>
          </a:blip>
          <a:stretch>
            <a:fillRect/>
          </a:stretch>
        </p:blipFill>
        <p:spPr>
          <a:xfrm>
            <a:off x="533400" y="304800"/>
            <a:ext cx="8094651" cy="5780087"/>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13_concept.jpg"/>
          <p:cNvPicPr>
            <a:picLocks noGrp="1" noChangeAspect="1"/>
          </p:cNvPicPr>
          <p:nvPr isPhoto="1"/>
        </p:nvPicPr>
        <p:blipFill>
          <a:blip r:embed="rId3">
            <a:lum/>
          </a:blip>
          <a:stretch>
            <a:fillRect/>
          </a:stretch>
        </p:blipFill>
        <p:spPr>
          <a:xfrm>
            <a:off x="0" y="809625"/>
            <a:ext cx="9144000" cy="523875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1" name="Picture 4" descr="Bungie-Logo-4C-black-copy.png"/>
          <p:cNvPicPr>
            <a:picLocks noChangeAspect="1"/>
          </p:cNvPicPr>
          <p:nvPr/>
        </p:nvPicPr>
        <p:blipFill>
          <a:blip r:embed="rId3" cstate="print"/>
          <a:srcRect/>
          <a:stretch>
            <a:fillRect/>
          </a:stretch>
        </p:blipFill>
        <p:spPr bwMode="auto">
          <a:xfrm>
            <a:off x="228600" y="6220744"/>
            <a:ext cx="1676400" cy="637255"/>
          </a:xfrm>
          <a:prstGeom prst="rect">
            <a:avLst/>
          </a:prstGeom>
          <a:noFill/>
          <a:ln w="9525">
            <a:noFill/>
            <a:miter lim="800000"/>
            <a:headEnd/>
            <a:tailEnd/>
          </a:ln>
        </p:spPr>
      </p:pic>
      <p:sp>
        <p:nvSpPr>
          <p:cNvPr id="2050" name="Title 1"/>
          <p:cNvSpPr>
            <a:spLocks noGrp="1"/>
          </p:cNvSpPr>
          <p:nvPr>
            <p:ph type="ctrTitle"/>
          </p:nvPr>
        </p:nvSpPr>
        <p:spPr>
          <a:xfrm>
            <a:off x="914400" y="990600"/>
            <a:ext cx="7162800" cy="3124200"/>
          </a:xfrm>
        </p:spPr>
        <p:txBody>
          <a:bodyPr>
            <a:normAutofit/>
          </a:bodyPr>
          <a:lstStyle/>
          <a:p>
            <a:pPr algn="ctr" fontAlgn="auto">
              <a:spcAft>
                <a:spcPts val="0"/>
              </a:spcAft>
              <a:defRPr/>
            </a:pPr>
            <a:r>
              <a:rPr lang="en-US" sz="5400" dirty="0" smtClean="0">
                <a:solidFill>
                  <a:schemeClr val="accent1">
                    <a:satMod val="150000"/>
                  </a:schemeClr>
                </a:solidFill>
              </a:rPr>
              <a:t/>
            </a:r>
            <a:br>
              <a:rPr lang="en-US" sz="5400" dirty="0" smtClean="0">
                <a:solidFill>
                  <a:schemeClr val="accent1">
                    <a:satMod val="150000"/>
                  </a:schemeClr>
                </a:solidFill>
              </a:rPr>
            </a:br>
            <a:r>
              <a:rPr lang="en-US" sz="5400" b="0" dirty="0" smtClean="0">
                <a:solidFill>
                  <a:schemeClr val="hlink"/>
                </a:solidFill>
                <a:latin typeface="Franklin Gothic Heavy" pitchFamily="34" charset="0"/>
              </a:rPr>
              <a:t/>
            </a:r>
            <a:br>
              <a:rPr lang="en-US" sz="5400" b="0" dirty="0" smtClean="0">
                <a:solidFill>
                  <a:schemeClr val="hlink"/>
                </a:solidFill>
                <a:latin typeface="Franklin Gothic Heavy" pitchFamily="34" charset="0"/>
              </a:rPr>
            </a:br>
            <a:r>
              <a:rPr lang="en-US" sz="600" b="0" dirty="0" smtClean="0">
                <a:solidFill>
                  <a:schemeClr val="accent1">
                    <a:satMod val="150000"/>
                  </a:schemeClr>
                </a:solidFill>
                <a:latin typeface="Franklin Gothic Heavy" pitchFamily="34" charset="0"/>
              </a:rPr>
              <a:t/>
            </a:r>
            <a:br>
              <a:rPr lang="en-US" sz="600" b="0" dirty="0" smtClean="0">
                <a:solidFill>
                  <a:schemeClr val="accent1">
                    <a:satMod val="150000"/>
                  </a:schemeClr>
                </a:solidFill>
                <a:latin typeface="Franklin Gothic Heavy" pitchFamily="34" charset="0"/>
              </a:rPr>
            </a:br>
            <a:r>
              <a:rPr lang="en-US" sz="600" b="0" dirty="0" smtClean="0">
                <a:solidFill>
                  <a:schemeClr val="accent1">
                    <a:satMod val="150000"/>
                  </a:schemeClr>
                </a:solidFill>
                <a:latin typeface="Franklin Gothic Heavy" pitchFamily="34" charset="0"/>
              </a:rPr>
              <a:t>      </a:t>
            </a:r>
            <a:r>
              <a:rPr lang="en-US" sz="6700" b="0" dirty="0" smtClean="0">
                <a:solidFill>
                  <a:schemeClr val="tx1">
                    <a:lumMod val="85000"/>
                  </a:schemeClr>
                </a:solidFill>
              </a:rPr>
              <a:t>Production</a:t>
            </a:r>
            <a:r>
              <a:rPr lang="en-US" sz="1800" dirty="0" smtClean="0">
                <a:solidFill>
                  <a:schemeClr val="folHlink"/>
                </a:solidFill>
              </a:rPr>
              <a:t/>
            </a:r>
            <a:br>
              <a:rPr lang="en-US" sz="1800" dirty="0" smtClean="0">
                <a:solidFill>
                  <a:schemeClr val="folHlink"/>
                </a:solidFill>
              </a:rPr>
            </a:br>
            <a:endParaRPr lang="en-US" sz="1800" dirty="0" smtClean="0">
              <a:solidFill>
                <a:schemeClr val="folHlink"/>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production_01.jpg"/>
          <p:cNvPicPr>
            <a:picLocks noGrp="1" noChangeAspect="1"/>
          </p:cNvPicPr>
          <p:nvPr isPhoto="1"/>
        </p:nvPicPr>
        <p:blipFill>
          <a:blip r:embed="rId3">
            <a:lum/>
          </a:blip>
          <a:stretch>
            <a:fillRect/>
          </a:stretch>
        </p:blipFill>
        <p:spPr>
          <a:xfrm>
            <a:off x="0" y="1046163"/>
            <a:ext cx="9144000" cy="4764087"/>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production_01b.jpg"/>
          <p:cNvPicPr>
            <a:picLocks noGrp="1" noChangeAspect="1"/>
          </p:cNvPicPr>
          <p:nvPr isPhoto="1"/>
        </p:nvPicPr>
        <p:blipFill>
          <a:blip r:embed="rId2">
            <a:lum/>
          </a:blip>
          <a:stretch>
            <a:fillRect/>
          </a:stretch>
        </p:blipFill>
        <p:spPr>
          <a:xfrm>
            <a:off x="0" y="1046163"/>
            <a:ext cx="9144000" cy="476567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production_02A.jpg"/>
          <p:cNvPicPr>
            <a:picLocks noGrp="1" noChangeAspect="1"/>
          </p:cNvPicPr>
          <p:nvPr isPhoto="1"/>
        </p:nvPicPr>
        <p:blipFill>
          <a:blip r:embed="rId3">
            <a:lum/>
          </a:blip>
          <a:stretch>
            <a:fillRect/>
          </a:stretch>
        </p:blipFill>
        <p:spPr>
          <a:xfrm>
            <a:off x="0" y="739775"/>
            <a:ext cx="9144000" cy="5376863"/>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production_02D.jpg"/>
          <p:cNvPicPr>
            <a:picLocks noGrp="1" noChangeAspect="1"/>
          </p:cNvPicPr>
          <p:nvPr isPhoto="1"/>
        </p:nvPicPr>
        <p:blipFill>
          <a:blip r:embed="rId2">
            <a:lum/>
          </a:blip>
          <a:stretch>
            <a:fillRect/>
          </a:stretch>
        </p:blipFill>
        <p:spPr>
          <a:xfrm>
            <a:off x="0" y="739775"/>
            <a:ext cx="9144000" cy="5376863"/>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Mission Conception</a:t>
            </a:r>
            <a:endParaRPr lang="en-US" sz="4000" dirty="0"/>
          </a:p>
        </p:txBody>
      </p:sp>
      <p:sp>
        <p:nvSpPr>
          <p:cNvPr id="13315" name="Content Placeholder 2"/>
          <p:cNvSpPr>
            <a:spLocks noGrp="1"/>
          </p:cNvSpPr>
          <p:nvPr>
            <p:ph idx="1"/>
          </p:nvPr>
        </p:nvSpPr>
        <p:spPr>
          <a:xfrm>
            <a:off x="457200" y="1371600"/>
            <a:ext cx="8229600" cy="4800600"/>
          </a:xfrm>
        </p:spPr>
        <p:txBody>
          <a:bodyPr/>
          <a:lstStyle/>
          <a:p>
            <a:pPr>
              <a:lnSpc>
                <a:spcPct val="150000"/>
              </a:lnSpc>
            </a:pPr>
            <a:r>
              <a:rPr lang="en-US" dirty="0" smtClean="0"/>
              <a:t>Broad timeline for the game</a:t>
            </a:r>
          </a:p>
          <a:p>
            <a:pPr>
              <a:lnSpc>
                <a:spcPct val="150000"/>
              </a:lnSpc>
            </a:pPr>
            <a:r>
              <a:rPr lang="en-US" dirty="0" smtClean="0"/>
              <a:t>Napkin sketch</a:t>
            </a:r>
          </a:p>
          <a:p>
            <a:pPr>
              <a:lnSpc>
                <a:spcPct val="150000"/>
              </a:lnSpc>
            </a:pPr>
            <a:r>
              <a:rPr lang="en-US" dirty="0" smtClean="0"/>
              <a:t>Concept Art</a:t>
            </a:r>
          </a:p>
          <a:p>
            <a:pPr>
              <a:lnSpc>
                <a:spcPct val="150000"/>
              </a:lnSpc>
            </a:pPr>
            <a:r>
              <a:rPr lang="en-US" dirty="0" smtClean="0"/>
              <a:t>Whiteboard</a:t>
            </a:r>
          </a:p>
          <a:p>
            <a:pPr>
              <a:lnSpc>
                <a:spcPct val="150000"/>
              </a:lnSpc>
              <a:buNone/>
            </a:pPr>
            <a:endParaRPr lang="en-US" dirty="0" smtClean="0"/>
          </a:p>
          <a:p>
            <a:pPr>
              <a:lnSpc>
                <a:spcPct val="150000"/>
              </a:lnSpc>
              <a:buNone/>
            </a:pPr>
            <a:endParaRPr lang="en-US" dirty="0" smtClean="0"/>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production_03A.jpg"/>
          <p:cNvPicPr>
            <a:picLocks noGrp="1" noChangeAspect="1"/>
          </p:cNvPicPr>
          <p:nvPr isPhoto="1"/>
        </p:nvPicPr>
        <p:blipFill>
          <a:blip r:embed="rId3">
            <a:lum/>
          </a:blip>
          <a:stretch>
            <a:fillRect/>
          </a:stretch>
        </p:blipFill>
        <p:spPr>
          <a:xfrm>
            <a:off x="0" y="857250"/>
            <a:ext cx="9144000" cy="51435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production_03B.jpg"/>
          <p:cNvPicPr>
            <a:picLocks noGrp="1" noChangeAspect="1"/>
          </p:cNvPicPr>
          <p:nvPr isPhoto="1"/>
        </p:nvPicPr>
        <p:blipFill>
          <a:blip r:embed="rId2">
            <a:lum/>
          </a:blip>
          <a:stretch>
            <a:fillRect/>
          </a:stretch>
        </p:blipFill>
        <p:spPr>
          <a:xfrm>
            <a:off x="0" y="857250"/>
            <a:ext cx="9144000" cy="51435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production_03G.jpg"/>
          <p:cNvPicPr>
            <a:picLocks noGrp="1" noChangeAspect="1"/>
          </p:cNvPicPr>
          <p:nvPr isPhoto="1"/>
        </p:nvPicPr>
        <p:blipFill>
          <a:blip r:embed="rId2">
            <a:lum/>
          </a:blip>
          <a:stretch>
            <a:fillRect/>
          </a:stretch>
        </p:blipFill>
        <p:spPr>
          <a:xfrm>
            <a:off x="0" y="857250"/>
            <a:ext cx="9144000" cy="51435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production_03I.jpg"/>
          <p:cNvPicPr>
            <a:picLocks noGrp="1" noChangeAspect="1"/>
          </p:cNvPicPr>
          <p:nvPr isPhoto="1"/>
        </p:nvPicPr>
        <p:blipFill>
          <a:blip r:embed="rId2">
            <a:lum/>
          </a:blip>
          <a:stretch>
            <a:fillRect/>
          </a:stretch>
        </p:blipFill>
        <p:spPr>
          <a:xfrm>
            <a:off x="0" y="857250"/>
            <a:ext cx="9144000" cy="51435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production_06A.jpg"/>
          <p:cNvPicPr>
            <a:picLocks noGrp="1" noChangeAspect="1"/>
          </p:cNvPicPr>
          <p:nvPr isPhoto="1"/>
        </p:nvPicPr>
        <p:blipFill>
          <a:blip r:embed="rId3" cstate="print">
            <a:lum/>
          </a:blip>
          <a:stretch>
            <a:fillRect/>
          </a:stretch>
        </p:blipFill>
        <p:spPr>
          <a:xfrm>
            <a:off x="0" y="889000"/>
            <a:ext cx="9144000" cy="508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production_06C.jpg"/>
          <p:cNvPicPr>
            <a:picLocks noGrp="1" noChangeAspect="1"/>
          </p:cNvPicPr>
          <p:nvPr isPhoto="1"/>
        </p:nvPicPr>
        <p:blipFill>
          <a:blip r:embed="rId2" cstate="print">
            <a:lum/>
          </a:blip>
          <a:stretch>
            <a:fillRect/>
          </a:stretch>
        </p:blipFill>
        <p:spPr>
          <a:xfrm>
            <a:off x="0" y="889000"/>
            <a:ext cx="9144000" cy="508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production_06D.jpg"/>
          <p:cNvPicPr>
            <a:picLocks noGrp="1" noChangeAspect="1"/>
          </p:cNvPicPr>
          <p:nvPr isPhoto="1"/>
        </p:nvPicPr>
        <p:blipFill>
          <a:blip r:embed="rId2" cstate="print">
            <a:lum/>
          </a:blip>
          <a:stretch>
            <a:fillRect/>
          </a:stretch>
        </p:blipFill>
        <p:spPr>
          <a:xfrm>
            <a:off x="0" y="889000"/>
            <a:ext cx="9144000" cy="508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production_06E.jpg"/>
          <p:cNvPicPr>
            <a:picLocks noGrp="1" noChangeAspect="1"/>
          </p:cNvPicPr>
          <p:nvPr isPhoto="1"/>
        </p:nvPicPr>
        <p:blipFill>
          <a:blip r:embed="rId2" cstate="print">
            <a:lum/>
          </a:blip>
          <a:stretch>
            <a:fillRect/>
          </a:stretch>
        </p:blipFill>
        <p:spPr>
          <a:xfrm>
            <a:off x="0" y="889000"/>
            <a:ext cx="9144000" cy="508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production_06I.jpg"/>
          <p:cNvPicPr>
            <a:picLocks noGrp="1" noChangeAspect="1"/>
          </p:cNvPicPr>
          <p:nvPr isPhoto="1"/>
        </p:nvPicPr>
        <p:blipFill>
          <a:blip r:embed="rId2">
            <a:lum/>
          </a:blip>
          <a:stretch>
            <a:fillRect/>
          </a:stretch>
        </p:blipFill>
        <p:spPr>
          <a:xfrm>
            <a:off x="0" y="857250"/>
            <a:ext cx="9144000" cy="51435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production_06M.jpg"/>
          <p:cNvPicPr>
            <a:picLocks noGrp="1" noChangeAspect="1"/>
          </p:cNvPicPr>
          <p:nvPr isPhoto="1"/>
        </p:nvPicPr>
        <p:blipFill>
          <a:blip r:embed="rId2" cstate="print">
            <a:lum/>
          </a:blip>
          <a:stretch>
            <a:fillRect/>
          </a:stretch>
        </p:blipFill>
        <p:spPr>
          <a:xfrm>
            <a:off x="0" y="889000"/>
            <a:ext cx="9144000" cy="508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pPr algn="ctr"/>
            <a:r>
              <a:rPr lang="en-US" sz="4000" dirty="0" smtClean="0"/>
              <a:t>Broad Timeline</a:t>
            </a:r>
            <a:endParaRPr lang="en-US" sz="4000" dirty="0"/>
          </a:p>
        </p:txBody>
      </p:sp>
      <p:pic>
        <p:nvPicPr>
          <p:cNvPr id="8" name="Content Placeholder 7" descr="bsp_000.jpg"/>
          <p:cNvPicPr>
            <a:picLocks noGrp="1" noChangeAspect="1"/>
          </p:cNvPicPr>
          <p:nvPr>
            <p:ph idx="1"/>
          </p:nvPr>
        </p:nvPicPr>
        <p:blipFill>
          <a:blip r:embed="rId3" cstate="print"/>
          <a:stretch>
            <a:fillRect/>
          </a:stretch>
        </p:blipFill>
        <p:spPr>
          <a:xfrm>
            <a:off x="45720" y="1600200"/>
            <a:ext cx="9052560" cy="3960495"/>
          </a:xfrm>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production_06N.jpg"/>
          <p:cNvPicPr>
            <a:picLocks noGrp="1" noChangeAspect="1"/>
          </p:cNvPicPr>
          <p:nvPr isPhoto="1"/>
        </p:nvPicPr>
        <p:blipFill>
          <a:blip r:embed="rId2" cstate="print">
            <a:lum/>
          </a:blip>
          <a:stretch>
            <a:fillRect/>
          </a:stretch>
        </p:blipFill>
        <p:spPr>
          <a:xfrm>
            <a:off x="0" y="889000"/>
            <a:ext cx="9144000" cy="508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production_06P.jpg"/>
          <p:cNvPicPr>
            <a:picLocks noGrp="1" noChangeAspect="1"/>
          </p:cNvPicPr>
          <p:nvPr isPhoto="1"/>
        </p:nvPicPr>
        <p:blipFill>
          <a:blip r:embed="rId2" cstate="print">
            <a:lum/>
          </a:blip>
          <a:stretch>
            <a:fillRect/>
          </a:stretch>
        </p:blipFill>
        <p:spPr>
          <a:xfrm>
            <a:off x="0" y="889000"/>
            <a:ext cx="9144000" cy="508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oi_production_06Q.jpg"/>
          <p:cNvPicPr>
            <a:picLocks noGrp="1" noChangeAspect="1"/>
          </p:cNvPicPr>
          <p:nvPr isPhoto="1"/>
        </p:nvPicPr>
        <p:blipFill>
          <a:blip r:embed="rId2" cstate="print">
            <a:lum/>
          </a:blip>
          <a:stretch>
            <a:fillRect/>
          </a:stretch>
        </p:blipFill>
        <p:spPr>
          <a:xfrm>
            <a:off x="0" y="889000"/>
            <a:ext cx="9144000" cy="508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st_Slide_01.jpg"/>
          <p:cNvPicPr>
            <a:picLocks noChangeAspect="1"/>
          </p:cNvPicPr>
          <p:nvPr/>
        </p:nvPicPr>
        <p:blipFill>
          <a:blip r:embed="rId2"/>
          <a:stretch>
            <a:fillRect/>
          </a:stretch>
        </p:blipFill>
        <p:spPr>
          <a:xfrm>
            <a:off x="3166" y="0"/>
            <a:ext cx="9137668" cy="6858000"/>
          </a:xfrm>
          <a:prstGeom prst="rect">
            <a:avLst/>
          </a:prstGeom>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pPr algn="ctr"/>
            <a:r>
              <a:rPr lang="en-US" sz="4000" dirty="0" smtClean="0"/>
              <a:t>Napkin Sketch</a:t>
            </a:r>
            <a:endParaRPr lang="en-US" sz="4000" dirty="0"/>
          </a:p>
        </p:txBody>
      </p:sp>
      <p:pic>
        <p:nvPicPr>
          <p:cNvPr id="8" name="Content Placeholder 7" descr="bsp_000.jpg"/>
          <p:cNvPicPr>
            <a:picLocks noGrp="1" noChangeAspect="1"/>
          </p:cNvPicPr>
          <p:nvPr>
            <p:ph idx="1"/>
          </p:nvPr>
        </p:nvPicPr>
        <p:blipFill>
          <a:blip r:embed="rId3" cstate="print"/>
          <a:stretch>
            <a:fillRect/>
          </a:stretch>
        </p:blipFill>
        <p:spPr>
          <a:xfrm>
            <a:off x="2279955" y="1295400"/>
            <a:ext cx="4425646" cy="4958055"/>
          </a:xfrm>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pPr algn="ctr"/>
            <a:r>
              <a:rPr lang="en-US" sz="4000" dirty="0" smtClean="0"/>
              <a:t>Concept Art</a:t>
            </a:r>
            <a:endParaRPr lang="en-US" sz="4000" dirty="0"/>
          </a:p>
        </p:txBody>
      </p:sp>
      <p:pic>
        <p:nvPicPr>
          <p:cNvPr id="8" name="Content Placeholder 7" descr="bsp_000.jpg"/>
          <p:cNvPicPr>
            <a:picLocks noGrp="1" noChangeAspect="1"/>
          </p:cNvPicPr>
          <p:nvPr>
            <p:ph idx="1"/>
          </p:nvPr>
        </p:nvPicPr>
        <p:blipFill>
          <a:blip r:embed="rId3"/>
          <a:stretch>
            <a:fillRect/>
          </a:stretch>
        </p:blipFill>
        <p:spPr>
          <a:xfrm>
            <a:off x="838200" y="1250374"/>
            <a:ext cx="7467600" cy="4921826"/>
          </a:xfrm>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pPr algn="ctr"/>
            <a:r>
              <a:rPr lang="en-US" sz="4000" dirty="0" smtClean="0"/>
              <a:t>Whiteboard</a:t>
            </a:r>
            <a:endParaRPr lang="en-US" sz="4000" dirty="0"/>
          </a:p>
        </p:txBody>
      </p:sp>
      <p:pic>
        <p:nvPicPr>
          <p:cNvPr id="8" name="Content Placeholder 7" descr="bsp_000.jpg"/>
          <p:cNvPicPr>
            <a:picLocks noGrp="1" noChangeAspect="1"/>
          </p:cNvPicPr>
          <p:nvPr>
            <p:ph idx="1"/>
          </p:nvPr>
        </p:nvPicPr>
        <p:blipFill>
          <a:blip r:embed="rId3"/>
          <a:stretch>
            <a:fillRect/>
          </a:stretch>
        </p:blipFill>
        <p:spPr>
          <a:xfrm>
            <a:off x="1752600" y="1168400"/>
            <a:ext cx="5486400" cy="5384800"/>
          </a:xfrm>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Bungie_master">
  <a:themeElements>
    <a:clrScheme name="Bungie_04">
      <a:dk1>
        <a:sysClr val="windowText" lastClr="000000"/>
      </a:dk1>
      <a:lt1>
        <a:srgbClr val="0BCEFF"/>
      </a:lt1>
      <a:dk2>
        <a:srgbClr val="000000"/>
      </a:dk2>
      <a:lt2>
        <a:srgbClr val="0BCEFF"/>
      </a:lt2>
      <a:accent1>
        <a:srgbClr val="0BCEFF"/>
      </a:accent1>
      <a:accent2>
        <a:srgbClr val="0BCEFF"/>
      </a:accent2>
      <a:accent3>
        <a:srgbClr val="FFC000"/>
      </a:accent3>
      <a:accent4>
        <a:srgbClr val="FFC000"/>
      </a:accent4>
      <a:accent5>
        <a:srgbClr val="FF9933"/>
      </a:accent5>
      <a:accent6>
        <a:srgbClr val="FF0000"/>
      </a:accent6>
      <a:hlink>
        <a:srgbClr val="66CCFF"/>
      </a:hlink>
      <a:folHlink>
        <a:srgbClr val="33CCFF"/>
      </a:folHlink>
    </a:clrScheme>
    <a:fontScheme name="Bungie">
      <a:majorFont>
        <a:latin typeface="ConduitMdITC TT"/>
        <a:ea typeface=""/>
        <a:cs typeface=""/>
      </a:majorFont>
      <a:minorFont>
        <a:latin typeface="ConduitITC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Bungie_master</Template>
  <TotalTime>4271</TotalTime>
  <Words>1726</Words>
  <Application>Microsoft Office PowerPoint</Application>
  <PresentationFormat>On-screen Show (4:3)</PresentationFormat>
  <Paragraphs>176</Paragraphs>
  <Slides>63</Slides>
  <Notes>49</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Bungie_master</vt:lpstr>
      <vt:lpstr>   Environment Design </vt:lpstr>
      <vt:lpstr>Slide 2</vt:lpstr>
      <vt:lpstr>Pipeline/Process Caveats</vt:lpstr>
      <vt:lpstr>Two Principal Roles</vt:lpstr>
      <vt:lpstr>Mission Conception</vt:lpstr>
      <vt:lpstr>Broad Timeline</vt:lpstr>
      <vt:lpstr>Napkin Sketch</vt:lpstr>
      <vt:lpstr>Concept Art</vt:lpstr>
      <vt:lpstr>Whiteboard</vt:lpstr>
      <vt:lpstr>Space Design Case-Study</vt:lpstr>
      <vt:lpstr>Aspect 1: The Hook</vt:lpstr>
      <vt:lpstr>The Hook</vt:lpstr>
      <vt:lpstr>Aspect 2: Scale</vt:lpstr>
      <vt:lpstr>Scale</vt:lpstr>
      <vt:lpstr>Aspect 3: Combat Elements</vt:lpstr>
      <vt:lpstr>Fronts</vt:lpstr>
      <vt:lpstr>Layers</vt:lpstr>
      <vt:lpstr>AI Blinds</vt:lpstr>
      <vt:lpstr>Cover</vt:lpstr>
      <vt:lpstr>Aspect 4: Movement Elements</vt:lpstr>
      <vt:lpstr>Movement</vt:lpstr>
      <vt:lpstr>Encounter</vt:lpstr>
      <vt:lpstr>Slide 23</vt:lpstr>
      <vt:lpstr>Slide 24</vt:lpstr>
      <vt:lpstr>Slide 25</vt:lpstr>
      <vt:lpstr>Slide 26</vt:lpstr>
      <vt:lpstr>Slide 27</vt:lpstr>
      <vt:lpstr>Slide 28</vt:lpstr>
      <vt:lpstr>Slide 29</vt:lpstr>
      <vt:lpstr>   Concept Art </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         Production </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Arete Seven</dc:title>
  <dc:creator/>
  <cp:lastModifiedBy>Matt Richenburg</cp:lastModifiedBy>
  <cp:revision>212</cp:revision>
  <dcterms:created xsi:type="dcterms:W3CDTF">2006-08-16T00:00:00Z</dcterms:created>
  <dcterms:modified xsi:type="dcterms:W3CDTF">2008-02-25T22:35:19Z</dcterms:modified>
</cp:coreProperties>
</file>