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8"/>
  </p:notesMasterIdLst>
  <p:sldIdLst>
    <p:sldId id="474" r:id="rId2"/>
    <p:sldId id="256" r:id="rId3"/>
    <p:sldId id="493" r:id="rId4"/>
    <p:sldId id="323" r:id="rId5"/>
    <p:sldId id="424" r:id="rId6"/>
    <p:sldId id="425" r:id="rId7"/>
    <p:sldId id="426" r:id="rId8"/>
    <p:sldId id="427" r:id="rId9"/>
    <p:sldId id="428" r:id="rId10"/>
    <p:sldId id="429" r:id="rId11"/>
    <p:sldId id="430" r:id="rId12"/>
    <p:sldId id="436" r:id="rId13"/>
    <p:sldId id="492" r:id="rId14"/>
    <p:sldId id="437" r:id="rId15"/>
    <p:sldId id="449" r:id="rId16"/>
    <p:sldId id="386" r:id="rId17"/>
    <p:sldId id="488" r:id="rId18"/>
    <p:sldId id="489" r:id="rId19"/>
    <p:sldId id="490" r:id="rId20"/>
    <p:sldId id="491" r:id="rId21"/>
    <p:sldId id="475" r:id="rId22"/>
    <p:sldId id="261" r:id="rId23"/>
    <p:sldId id="466" r:id="rId24"/>
    <p:sldId id="515" r:id="rId25"/>
    <p:sldId id="476" r:id="rId26"/>
    <p:sldId id="456" r:id="rId27"/>
    <p:sldId id="457" r:id="rId28"/>
    <p:sldId id="458" r:id="rId29"/>
    <p:sldId id="459" r:id="rId30"/>
    <p:sldId id="460" r:id="rId31"/>
    <p:sldId id="461" r:id="rId32"/>
    <p:sldId id="508" r:id="rId33"/>
    <p:sldId id="509" r:id="rId34"/>
    <p:sldId id="511" r:id="rId35"/>
    <p:sldId id="514" r:id="rId36"/>
    <p:sldId id="494" r:id="rId37"/>
    <p:sldId id="463" r:id="rId38"/>
    <p:sldId id="464" r:id="rId39"/>
    <p:sldId id="478" r:id="rId40"/>
    <p:sldId id="262" r:id="rId41"/>
    <p:sldId id="307" r:id="rId42"/>
    <p:sldId id="306" r:id="rId43"/>
    <p:sldId id="407" r:id="rId44"/>
    <p:sldId id="479" r:id="rId45"/>
    <p:sldId id="298" r:id="rId46"/>
    <p:sldId id="300" r:id="rId47"/>
    <p:sldId id="481" r:id="rId48"/>
    <p:sldId id="503" r:id="rId49"/>
    <p:sldId id="502" r:id="rId50"/>
    <p:sldId id="482" r:id="rId51"/>
    <p:sldId id="396" r:id="rId52"/>
    <p:sldId id="397" r:id="rId53"/>
    <p:sldId id="399" r:id="rId54"/>
    <p:sldId id="400" r:id="rId55"/>
    <p:sldId id="485" r:id="rId56"/>
    <p:sldId id="516"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B0C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954" autoAdjust="0"/>
    <p:restoredTop sz="65185" autoAdjust="0"/>
  </p:normalViewPr>
  <p:slideViewPr>
    <p:cSldViewPr>
      <p:cViewPr varScale="1">
        <p:scale>
          <a:sx n="58" d="100"/>
          <a:sy n="58" d="100"/>
        </p:scale>
        <p:origin x="-123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90"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4255DE-170E-4F95-9519-EF8E11BB5FE7}" type="datetimeFigureOut">
              <a:rPr lang="en-US" smtClean="0"/>
              <a:pPr/>
              <a:t>2/25/2008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3D0FA3-0117-45CC-9D99-802D599C83F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3D0FA3-0117-45CC-9D99-802D599C83F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first major advantage of having this system is that long-running processes can be completed in parallel in just a fraction of the time it would take to run serially on a single machine.  For example, we have rendering tasks that would take many, many days to complete if they were run on a single machine, and these tasks can run from start to finish in just a few hours using our distributed system.</a:t>
            </a:r>
          </a:p>
          <a:p>
            <a:endParaRPr lang="en-US" baseline="0" dirty="0" smtClean="0"/>
          </a:p>
          <a:p>
            <a:r>
              <a:rPr lang="en-US" baseline="0" dirty="0" smtClean="0"/>
              <a:t>- Quicker turnaround time means that everyone working on the game can see the results of their work sooner and more frequently.  A fast turnaround means more iteration, which at the end of the day translates into a more polished and refined game.</a:t>
            </a:r>
          </a:p>
          <a:p>
            <a:endParaRPr lang="en-US" baseline="0" dirty="0" smtClean="0"/>
          </a:p>
          <a:p>
            <a:r>
              <a:rPr lang="en-US" baseline="0" dirty="0" smtClean="0"/>
              <a:t>The second key advantage is that automation greatly reduces the complexity involved in the day-to-day tasks associated with making games.  Many of the tasks that our system performs are fairly complex and require a large number of steps to complete, and for a member of the team to run these tasks manually on their development machines would be impractical and hugely inconvenient.  Additionally, these tasks can be error-prone if they were run by hand, and our system eliminates any errors that might have been introduced by manual intervention.  Through the use of automation, the studio’s most complex tasks from the user’s point of view are replaced by a single button press to request the job and an email notification sent out when the job is done and its results are available.</a:t>
            </a:r>
          </a:p>
          <a:p>
            <a:endParaRPr lang="en-US" baseline="0" dirty="0" smtClean="0"/>
          </a:p>
          <a:p>
            <a:pPr>
              <a:buFontTx/>
              <a:buChar char="-"/>
            </a:pPr>
            <a:r>
              <a:rPr lang="en-US" baseline="0" dirty="0" smtClean="0"/>
              <a:t>As time goes on the complexity involved in building game is only going to increase, and having a method of handling this complexity and keeping it under control is becoming an absolute necessity.</a:t>
            </a:r>
          </a:p>
          <a:p>
            <a:pPr>
              <a:buFontTx/>
              <a:buChar char="-"/>
            </a:pPr>
            <a:endParaRPr lang="en-US" baseline="0" dirty="0" smtClean="0"/>
          </a:p>
          <a:p>
            <a:pPr>
              <a:buFontTx/>
              <a:buNone/>
            </a:pPr>
            <a:endParaRPr lang="en-US" baseline="0" dirty="0" smtClean="0"/>
          </a:p>
        </p:txBody>
      </p:sp>
      <p:sp>
        <p:nvSpPr>
          <p:cNvPr id="4" name="Slide Number Placeholder 3"/>
          <p:cNvSpPr>
            <a:spLocks noGrp="1"/>
          </p:cNvSpPr>
          <p:nvPr>
            <p:ph type="sldNum" sz="quarter" idx="10"/>
          </p:nvPr>
        </p:nvSpPr>
        <p:spPr/>
        <p:txBody>
          <a:bodyPr/>
          <a:lstStyle/>
          <a:p>
            <a:fld id="{6C3D0FA3-0117-45CC-9D99-802D599C83F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distributed system has three </a:t>
            </a:r>
            <a:r>
              <a:rPr lang="en-US" baseline="0" dirty="0" smtClean="0"/>
              <a:t>main processes or workflows which are used the most frequently and by the largest number of users.</a:t>
            </a:r>
          </a:p>
          <a:p>
            <a:endParaRPr lang="en-US" baseline="0" dirty="0" smtClean="0"/>
          </a:p>
          <a:p>
            <a:pPr>
              <a:buFontTx/>
              <a:buChar char="-"/>
            </a:pPr>
            <a:r>
              <a:rPr lang="en-US" baseline="0" dirty="0" smtClean="0"/>
              <a:t>Binary builds include compiling our game executables and tools in a number of different debug and release configurations, as well as building a few other custom binary files used by the game at runtime.</a:t>
            </a:r>
          </a:p>
          <a:p>
            <a:pPr>
              <a:buFontTx/>
              <a:buChar char="-"/>
            </a:pPr>
            <a:r>
              <a:rPr lang="en-US" baseline="0" dirty="0" smtClean="0"/>
              <a:t>Additionally, we run our tools through a few automated tests after the build is finished but before the binaries are checked in to make sure that there weren’t any blocking bugs introduced that could potentially affect the rest of the studio if the binaries were released.</a:t>
            </a:r>
          </a:p>
          <a:p>
            <a:pPr>
              <a:buFontTx/>
              <a:buChar char="-"/>
            </a:pPr>
            <a:endParaRPr lang="en-US" baseline="0" dirty="0" smtClean="0"/>
          </a:p>
          <a:p>
            <a:pPr>
              <a:buFontTx/>
              <a:buChar char="-"/>
            </a:pPr>
            <a:r>
              <a:rPr lang="en-US" baseline="0" dirty="0" smtClean="0"/>
              <a:t>Lightmap rendering is a fairly complex process where all of a level’s static lighting is </a:t>
            </a:r>
            <a:r>
              <a:rPr lang="en-US" baseline="0" dirty="0" err="1" smtClean="0"/>
              <a:t>precomputed</a:t>
            </a:r>
            <a:r>
              <a:rPr lang="en-US" baseline="0" dirty="0" smtClean="0"/>
              <a:t> and baked into the level files.</a:t>
            </a:r>
          </a:p>
          <a:p>
            <a:pPr>
              <a:buFontTx/>
              <a:buChar char="-"/>
            </a:pPr>
            <a:r>
              <a:rPr lang="en-US" baseline="0" dirty="0" smtClean="0"/>
              <a:t>This workflow is by far the most resource-intensive task that the farm performs.</a:t>
            </a:r>
          </a:p>
          <a:p>
            <a:pPr>
              <a:buFontTx/>
              <a:buChar char="-"/>
            </a:pPr>
            <a:r>
              <a:rPr lang="en-US" baseline="0" dirty="0" smtClean="0"/>
              <a:t>For more detailed information on our lightmap rendering process, please check out </a:t>
            </a:r>
            <a:r>
              <a:rPr lang="en-US" baseline="0" dirty="0" err="1" smtClean="0"/>
              <a:t>Hao</a:t>
            </a:r>
            <a:r>
              <a:rPr lang="en-US" baseline="0" dirty="0" smtClean="0"/>
              <a:t> Chen’s talk immediately following this one and </a:t>
            </a:r>
            <a:r>
              <a:rPr lang="en-US" baseline="0" dirty="0" err="1" smtClean="0"/>
              <a:t>Yaohua</a:t>
            </a:r>
            <a:r>
              <a:rPr lang="en-US" baseline="0" dirty="0" smtClean="0"/>
              <a:t> </a:t>
            </a:r>
            <a:r>
              <a:rPr lang="en-US" baseline="0" dirty="0" err="1" smtClean="0"/>
              <a:t>Hu’s</a:t>
            </a:r>
            <a:r>
              <a:rPr lang="en-US" baseline="0" dirty="0" smtClean="0"/>
              <a:t> talk tomorrow afternoon.</a:t>
            </a:r>
          </a:p>
          <a:p>
            <a:pPr>
              <a:buFontTx/>
              <a:buChar char="-"/>
            </a:pPr>
            <a:endParaRPr lang="en-US" baseline="0" dirty="0" smtClean="0"/>
          </a:p>
          <a:p>
            <a:pPr>
              <a:buFontTx/>
              <a:buChar char="-"/>
            </a:pPr>
            <a:r>
              <a:rPr lang="en-US" baseline="0" dirty="0" smtClean="0"/>
              <a:t>The third main process is content building, where our raw assets are built into monolithic level files.</a:t>
            </a:r>
          </a:p>
          <a:p>
            <a:pPr>
              <a:buFontTx/>
              <a:buChar char="-"/>
            </a:pPr>
            <a:endParaRPr lang="en-US" baseline="0" dirty="0" smtClean="0"/>
          </a:p>
          <a:p>
            <a:pPr>
              <a:buFontTx/>
              <a:buChar char="-"/>
            </a:pPr>
            <a:r>
              <a:rPr lang="en-US" baseline="0" dirty="0" smtClean="0"/>
              <a:t>Several others…</a:t>
            </a:r>
          </a:p>
          <a:p>
            <a:r>
              <a:rPr lang="en-US" dirty="0" err="1" smtClean="0">
                <a:solidFill>
                  <a:schemeClr val="bg1"/>
                </a:solidFill>
              </a:rPr>
              <a:t>Shader</a:t>
            </a:r>
            <a:r>
              <a:rPr lang="en-US" dirty="0" smtClean="0">
                <a:solidFill>
                  <a:schemeClr val="bg1"/>
                </a:solidFill>
              </a:rPr>
              <a:t> compilation</a:t>
            </a:r>
          </a:p>
          <a:p>
            <a:r>
              <a:rPr lang="en-US" dirty="0" err="1" smtClean="0">
                <a:solidFill>
                  <a:schemeClr val="bg1"/>
                </a:solidFill>
              </a:rPr>
              <a:t>Cubemap</a:t>
            </a:r>
            <a:r>
              <a:rPr lang="en-US" dirty="0" smtClean="0">
                <a:solidFill>
                  <a:schemeClr val="bg1"/>
                </a:solidFill>
              </a:rPr>
              <a:t> rendering</a:t>
            </a:r>
          </a:p>
          <a:p>
            <a:r>
              <a:rPr lang="en-US" dirty="0" smtClean="0">
                <a:solidFill>
                  <a:schemeClr val="bg1"/>
                </a:solidFill>
              </a:rPr>
              <a:t>Builds of Bungie.net website</a:t>
            </a:r>
          </a:p>
          <a:p>
            <a:r>
              <a:rPr lang="en-US" dirty="0" smtClean="0">
                <a:solidFill>
                  <a:schemeClr val="bg1"/>
                </a:solidFill>
              </a:rPr>
              <a:t>Several others</a:t>
            </a:r>
          </a:p>
          <a:p>
            <a:endParaRPr lang="en-US" dirty="0" smtClean="0">
              <a:solidFill>
                <a:schemeClr val="bg1"/>
              </a:solidFill>
            </a:endParaRPr>
          </a:p>
          <a:p>
            <a:r>
              <a:rPr lang="en-US" dirty="0" smtClean="0">
                <a:solidFill>
                  <a:schemeClr val="bg1"/>
                </a:solidFill>
              </a:rPr>
              <a:t>-We also have jobs that run on the farm that are used for machine maintenance, and these jobs for instance can</a:t>
            </a:r>
            <a:r>
              <a:rPr lang="en-US" baseline="0" dirty="0" smtClean="0">
                <a:solidFill>
                  <a:schemeClr val="bg1"/>
                </a:solidFill>
              </a:rPr>
              <a:t> apply OS patches and reboot, sync all the assets game to their most up-to-date versions, perform drive defragmentation and cleanup, and a number of other similar sorts of tasks.</a:t>
            </a:r>
          </a:p>
          <a:p>
            <a:endParaRPr lang="en-US" baseline="0"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p:txBody>
      </p:sp>
      <p:sp>
        <p:nvSpPr>
          <p:cNvPr id="4" name="Slide Number Placeholder 3"/>
          <p:cNvSpPr>
            <a:spLocks noGrp="1"/>
          </p:cNvSpPr>
          <p:nvPr>
            <p:ph type="sldNum" sz="quarter" idx="10"/>
          </p:nvPr>
        </p:nvSpPr>
        <p:spPr/>
        <p:txBody>
          <a:bodyPr/>
          <a:lstStyle/>
          <a:p>
            <a:fld id="{6C3D0FA3-0117-45CC-9D99-802D599C83F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dirty="0" err="1" smtClean="0"/>
              <a:t>Bungie’s</a:t>
            </a:r>
            <a:r>
              <a:rPr lang="en-US" dirty="0" smtClean="0"/>
              <a:t> distributed system</a:t>
            </a:r>
            <a:r>
              <a:rPr lang="en-US" baseline="0" dirty="0" smtClean="0"/>
              <a:t> is currently in it’s third iteration</a:t>
            </a:r>
          </a:p>
          <a:p>
            <a:pPr>
              <a:buFontTx/>
              <a:buNone/>
            </a:pPr>
            <a:endParaRPr lang="en-US" baseline="0" dirty="0" smtClean="0"/>
          </a:p>
          <a:p>
            <a:pPr>
              <a:buFontTx/>
              <a:buNone/>
            </a:pPr>
            <a:r>
              <a:rPr lang="en-US" baseline="0" dirty="0" smtClean="0"/>
              <a:t>At the beginning of Halo1, All asset processing was done by hand.  When an engineer checked in code changes, they compiled on their development machine and the binaries that they built were then the official latest version of the game.  Similarly, when an artist made lighting or geometry changes to their level, they rendered lightmaps on their local machine and left the machine alone until the lightmaps finished.</a:t>
            </a:r>
          </a:p>
          <a:p>
            <a:pPr>
              <a:buFontTx/>
              <a:buNone/>
            </a:pPr>
            <a:endParaRPr lang="en-US" baseline="0" dirty="0" smtClean="0"/>
          </a:p>
          <a:p>
            <a:pPr>
              <a:buFontTx/>
              <a:buNone/>
            </a:pPr>
            <a:r>
              <a:rPr lang="en-US" baseline="0" dirty="0" smtClean="0"/>
              <a:t>During the development of Halo1 we decided to set aside a couple of machines for running a few of these tasks, and we set up a small amount of automation to handle some of the intermediate steps.</a:t>
            </a:r>
          </a:p>
          <a:p>
            <a:pPr>
              <a:buFontTx/>
              <a:buNone/>
            </a:pPr>
            <a:endParaRPr lang="en-US" baseline="0" dirty="0" smtClean="0"/>
          </a:p>
          <a:p>
            <a:pPr>
              <a:buFontTx/>
              <a:buNone/>
            </a:pPr>
            <a:r>
              <a:rPr lang="en-US" baseline="0" dirty="0" smtClean="0"/>
              <a:t>For Halo2 we realized that a dedicated, partially automated content processing system was saving us a lot of time and effort, so we decided to completely automate the binary, lightmap, and content farms from end to end.</a:t>
            </a:r>
          </a:p>
          <a:p>
            <a:pPr>
              <a:buFontTx/>
              <a:buNone/>
            </a:pPr>
            <a:endParaRPr lang="en-US" dirty="0" smtClean="0"/>
          </a:p>
          <a:p>
            <a:pPr>
              <a:buFontTx/>
              <a:buNone/>
            </a:pPr>
            <a:r>
              <a:rPr lang="en-US" dirty="0" smtClean="0"/>
              <a:t>What we had by</a:t>
            </a:r>
            <a:r>
              <a:rPr lang="en-US" baseline="0" dirty="0" smtClean="0"/>
              <a:t> the end of Halo2 was three independent systems for these three distinct tasks, and in the Halo3 timeframe these systems were merged into a single system that can easily be expanded to a variety of different types of tasks.</a:t>
            </a:r>
          </a:p>
          <a:p>
            <a:pPr>
              <a:buFontTx/>
              <a:buNone/>
            </a:pPr>
            <a:endParaRPr lang="en-US" baseline="0" dirty="0" smtClean="0"/>
          </a:p>
          <a:p>
            <a:pPr>
              <a:buFontTx/>
              <a:buNone/>
            </a:pPr>
            <a:endParaRPr lang="en-US" dirty="0" smtClean="0"/>
          </a:p>
        </p:txBody>
      </p:sp>
      <p:sp>
        <p:nvSpPr>
          <p:cNvPr id="4" name="Slide Number Placeholder 3"/>
          <p:cNvSpPr>
            <a:spLocks noGrp="1"/>
          </p:cNvSpPr>
          <p:nvPr>
            <p:ph type="sldNum" sz="quarter" idx="10"/>
          </p:nvPr>
        </p:nvSpPr>
        <p:spPr/>
        <p:txBody>
          <a:bodyPr/>
          <a:lstStyle/>
          <a:p>
            <a:fld id="{6C3D0FA3-0117-45CC-9D99-802D599C83F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baseline="0" dirty="0" smtClean="0"/>
              <a:t> Again, one of the main goals we achieved during Halo3 is that we unified the codebases into single system that was designed to be flexible enough to handle any arbitrary task type that we would want to run on the farm.</a:t>
            </a:r>
          </a:p>
          <a:p>
            <a:pPr>
              <a:buFontTx/>
              <a:buChar char="-"/>
            </a:pPr>
            <a:r>
              <a:rPr lang="en-US" baseline="0" dirty="0" smtClean="0"/>
              <a:t>Additionally, we unified the three distinct pools of machines into a single group of machines that can service requests for different job types based upon the machine’s specifications and any special requirements for the job.</a:t>
            </a:r>
          </a:p>
          <a:p>
            <a:pPr>
              <a:buFontTx/>
              <a:buChar char="-"/>
            </a:pPr>
            <a:r>
              <a:rPr lang="en-US" baseline="0" dirty="0" smtClean="0"/>
              <a:t>We also rewrote the farm using .</a:t>
            </a:r>
            <a:r>
              <a:rPr lang="en-US" baseline="0" dirty="0" err="1" smtClean="0"/>
              <a:t>Net</a:t>
            </a:r>
            <a:r>
              <a:rPr lang="en-US" baseline="0" dirty="0" smtClean="0"/>
              <a:t>, with the goal of making the system very easy to develop on and to maintain.</a:t>
            </a:r>
            <a:endParaRPr lang="en-US" dirty="0"/>
          </a:p>
        </p:txBody>
      </p:sp>
      <p:sp>
        <p:nvSpPr>
          <p:cNvPr id="4" name="Slide Number Placeholder 3"/>
          <p:cNvSpPr>
            <a:spLocks noGrp="1"/>
          </p:cNvSpPr>
          <p:nvPr>
            <p:ph type="sldNum" sz="quarter" idx="10"/>
          </p:nvPr>
        </p:nvSpPr>
        <p:spPr/>
        <p:txBody>
          <a:bodyPr/>
          <a:lstStyle/>
          <a:p>
            <a:fld id="{6C3D0FA3-0117-45CC-9D99-802D599C83F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dirty="0" smtClean="0"/>
              <a:t>The farm was pretty</a:t>
            </a:r>
            <a:r>
              <a:rPr lang="en-US" baseline="0" dirty="0" smtClean="0"/>
              <a:t> busy during the development of Halo3.  Throughout the course of the project our system processed over 50,000 jobs, and nearly 10,000 of those were lightmaps.  If you take those numbers and multiply them out by the amount of time it would have taken an artist or an engineer to run them manually, what you end up with is a huge amount of time and effort saved, and this is all time that these people can spend actually doing what they’re good at.</a:t>
            </a:r>
            <a:endParaRPr lang="en-US" dirty="0"/>
          </a:p>
        </p:txBody>
      </p:sp>
      <p:sp>
        <p:nvSpPr>
          <p:cNvPr id="4" name="Slide Number Placeholder 3"/>
          <p:cNvSpPr>
            <a:spLocks noGrp="1"/>
          </p:cNvSpPr>
          <p:nvPr>
            <p:ph type="sldNum" sz="quarter" idx="10"/>
          </p:nvPr>
        </p:nvSpPr>
        <p:spPr/>
        <p:txBody>
          <a:bodyPr/>
          <a:lstStyle/>
          <a:p>
            <a:fld id="{6C3D0FA3-0117-45CC-9D99-802D599C83F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3D0FA3-0117-45CC-9D99-802D599C83F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goals we had in designing</a:t>
            </a:r>
            <a:r>
              <a:rPr lang="en-US" baseline="0" dirty="0" smtClean="0"/>
              <a:t> the user interface for this system was to make it as easy to use as possible.</a:t>
            </a:r>
          </a:p>
          <a:p>
            <a:r>
              <a:rPr lang="en-US" baseline="0" dirty="0" smtClean="0"/>
              <a:t>-We wanted the experience to be basically, the user presses a button, some amount of magic takes place, and after some time the user is notified that their job is done and that the results of their job have been made available.</a:t>
            </a:r>
          </a:p>
          <a:p>
            <a:r>
              <a:rPr lang="en-US" baseline="0" dirty="0" smtClean="0"/>
              <a:t>-We wanted to hide as many of the details as possible from the end users, because ultimately what goes on under the hood is something that they don’t want or need to understand and we’d rather keep the details as something that the end user never has to even think about</a:t>
            </a:r>
          </a:p>
          <a:p>
            <a:endParaRPr lang="en-US" baseline="0" dirty="0" smtClean="0"/>
          </a:p>
          <a:p>
            <a:r>
              <a:rPr lang="en-US" baseline="0" dirty="0" smtClean="0"/>
              <a:t>-The following couple screenshots show what our end user interface looked like.</a:t>
            </a:r>
            <a:endParaRPr lang="en-US" dirty="0"/>
          </a:p>
        </p:txBody>
      </p:sp>
      <p:sp>
        <p:nvSpPr>
          <p:cNvPr id="4" name="Slide Number Placeholder 3"/>
          <p:cNvSpPr>
            <a:spLocks noGrp="1"/>
          </p:cNvSpPr>
          <p:nvPr>
            <p:ph type="sldNum" sz="quarter" idx="10"/>
          </p:nvPr>
        </p:nvSpPr>
        <p:spPr/>
        <p:txBody>
          <a:bodyPr/>
          <a:lstStyle/>
          <a:p>
            <a:fld id="{6C3D0FA3-0117-45CC-9D99-802D599C83F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Build</a:t>
            </a:r>
            <a:r>
              <a:rPr lang="en-US" baseline="0" dirty="0" smtClean="0"/>
              <a:t> site</a:t>
            </a:r>
            <a:endParaRPr lang="en-US" dirty="0"/>
          </a:p>
        </p:txBody>
      </p:sp>
      <p:sp>
        <p:nvSpPr>
          <p:cNvPr id="4" name="Slide Number Placeholder 3"/>
          <p:cNvSpPr>
            <a:spLocks noGrp="1"/>
          </p:cNvSpPr>
          <p:nvPr>
            <p:ph type="sldNum" sz="quarter" idx="10"/>
          </p:nvPr>
        </p:nvSpPr>
        <p:spPr/>
        <p:txBody>
          <a:bodyPr/>
          <a:lstStyle/>
          <a:p>
            <a:fld id="{6C3D0FA3-0117-45CC-9D99-802D599C83F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dirty="0" smtClean="0"/>
              <a:t>Color coding (build e-mail):</a:t>
            </a:r>
          </a:p>
          <a:p>
            <a:pPr>
              <a:buFontTx/>
              <a:buChar char="-"/>
            </a:pPr>
            <a:r>
              <a:rPr lang="en-US" baseline="0" dirty="0" smtClean="0"/>
              <a:t>Any failures shown with red links to log files</a:t>
            </a:r>
          </a:p>
          <a:p>
            <a:pPr>
              <a:buFontTx/>
              <a:buChar char="-"/>
            </a:pPr>
            <a:r>
              <a:rPr lang="en-US" baseline="0" dirty="0" smtClean="0"/>
              <a:t>Links to output folders and build reports</a:t>
            </a:r>
          </a:p>
          <a:p>
            <a:pPr>
              <a:buFontTx/>
              <a:buChar char="-"/>
            </a:pPr>
            <a:endParaRPr lang="en-US" baseline="0" dirty="0" smtClean="0"/>
          </a:p>
          <a:p>
            <a:pPr>
              <a:buFontTx/>
              <a:buChar char="-"/>
            </a:pPr>
            <a:endParaRPr lang="en-US" dirty="0" smtClean="0"/>
          </a:p>
          <a:p>
            <a:pPr>
              <a:buFontTx/>
              <a:buChar char="-"/>
            </a:pPr>
            <a:endParaRPr lang="en-US" dirty="0"/>
          </a:p>
        </p:txBody>
      </p:sp>
      <p:sp>
        <p:nvSpPr>
          <p:cNvPr id="4" name="Slide Number Placeholder 3"/>
          <p:cNvSpPr>
            <a:spLocks noGrp="1"/>
          </p:cNvSpPr>
          <p:nvPr>
            <p:ph type="sldNum" sz="quarter" idx="10"/>
          </p:nvPr>
        </p:nvSpPr>
        <p:spPr/>
        <p:txBody>
          <a:bodyPr/>
          <a:lstStyle/>
          <a:p>
            <a:fld id="{6C3D0FA3-0117-45CC-9D99-802D599C83F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bg1"/>
                </a:solidFill>
              </a:rPr>
              <a:t>Submitting a Lightmap Job</a:t>
            </a:r>
            <a:endParaRPr lang="en-US" dirty="0"/>
          </a:p>
        </p:txBody>
      </p:sp>
      <p:sp>
        <p:nvSpPr>
          <p:cNvPr id="4" name="Slide Number Placeholder 3"/>
          <p:cNvSpPr>
            <a:spLocks noGrp="1"/>
          </p:cNvSpPr>
          <p:nvPr>
            <p:ph type="sldNum" sz="quarter" idx="10"/>
          </p:nvPr>
        </p:nvSpPr>
        <p:spPr/>
        <p:txBody>
          <a:bodyPr/>
          <a:lstStyle/>
          <a:p>
            <a:fld id="{6C3D0FA3-0117-45CC-9D99-802D599C83F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3D0FA3-0117-45CC-9D99-802D599C83F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solidFill>
                  <a:schemeClr val="bg1"/>
                </a:solidFill>
              </a:rPr>
              <a:t>This screenshot shows</a:t>
            </a:r>
            <a:r>
              <a:rPr lang="en-US" baseline="0" dirty="0" smtClean="0">
                <a:solidFill>
                  <a:schemeClr val="bg1"/>
                </a:solidFill>
              </a:rPr>
              <a:t> part of a web page that is used to display which parts of the levels of the game have up-to-date lightmaps, and what quality level those lightmaps were last run at.</a:t>
            </a:r>
          </a:p>
          <a:p>
            <a:pPr lvl="0"/>
            <a:endParaRPr lang="en-US" baseline="0" dirty="0" smtClean="0">
              <a:solidFill>
                <a:schemeClr val="bg1"/>
              </a:solidFill>
            </a:endParaRPr>
          </a:p>
          <a:p>
            <a:pPr lvl="0"/>
            <a:r>
              <a:rPr lang="en-US" baseline="0" dirty="0" smtClean="0">
                <a:solidFill>
                  <a:schemeClr val="bg1"/>
                </a:solidFill>
              </a:rPr>
              <a:t>This is really useful for artists since they can go to a single page and view the status of all the lightmaps in the game and are able to tell at a glance which sections need to have lightmap jobs run on them.</a:t>
            </a:r>
          </a:p>
          <a:p>
            <a:pPr lvl="0"/>
            <a:endParaRPr lang="en-US" baseline="0" dirty="0" smtClean="0">
              <a:solidFill>
                <a:schemeClr val="bg1"/>
              </a:solidFill>
            </a:endParaRPr>
          </a:p>
          <a:p>
            <a:pPr lvl="0"/>
            <a:r>
              <a:rPr lang="en-US" baseline="0" dirty="0" smtClean="0">
                <a:solidFill>
                  <a:schemeClr val="bg1"/>
                </a:solidFill>
              </a:rPr>
              <a:t>The page is updated in real-time by a process that is running continuously on a server.  This process can also be configured to automatically submit lightmap jobs when parts of the levels are updated, which ensures that there is a minimal amount of time that those levels go without valid lightmaps.</a:t>
            </a:r>
            <a:r>
              <a:rPr lang="en-US" baseline="0" dirty="0">
                <a:solidFill>
                  <a:schemeClr val="tx1"/>
                </a:solidFill>
              </a:rPr>
              <a:t> </a:t>
            </a:r>
            <a:r>
              <a:rPr lang="en-US" baseline="0" dirty="0" smtClean="0">
                <a:solidFill>
                  <a:schemeClr val="tx1"/>
                </a:solidFill>
              </a:rPr>
              <a:t> This was really useful when there was a lot of churn going on in some of the levels, since it meant that artists could continue to iterate without having to break out of their workflow in order to submit and monitor lightmap jobs.</a:t>
            </a:r>
          </a:p>
          <a:p>
            <a:pPr lvl="0"/>
            <a:endParaRPr lang="en-US" baseline="0" dirty="0" smtClean="0">
              <a:solidFill>
                <a:schemeClr val="tx1"/>
              </a:solidFill>
            </a:endParaRPr>
          </a:p>
          <a:p>
            <a:pPr lvl="0"/>
            <a:endParaRPr lang="en-US" baseline="0" dirty="0" smtClean="0">
              <a:solidFill>
                <a:schemeClr val="tx1"/>
              </a:solidFill>
            </a:endParaRPr>
          </a:p>
          <a:p>
            <a:pPr lvl="0"/>
            <a:endParaRPr lang="en-US" baseline="0" dirty="0" smtClean="0">
              <a:solidFill>
                <a:schemeClr val="bg1"/>
              </a:solidFill>
            </a:endParaRPr>
          </a:p>
        </p:txBody>
      </p:sp>
      <p:sp>
        <p:nvSpPr>
          <p:cNvPr id="4" name="Slide Number Placeholder 3"/>
          <p:cNvSpPr>
            <a:spLocks noGrp="1"/>
          </p:cNvSpPr>
          <p:nvPr>
            <p:ph type="sldNum" sz="quarter" idx="10"/>
          </p:nvPr>
        </p:nvSpPr>
        <p:spPr/>
        <p:txBody>
          <a:bodyPr/>
          <a:lstStyle/>
          <a:p>
            <a:fld id="{6C3D0FA3-0117-45CC-9D99-802D599C83F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3D0FA3-0117-45CC-9D99-802D599C83F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I mentioned before,</a:t>
            </a:r>
            <a:r>
              <a:rPr lang="en-US" baseline="0" dirty="0" smtClean="0"/>
              <a:t> this is a single system that is implemented as multiple workflows.</a:t>
            </a:r>
            <a:br>
              <a:rPr lang="en-US" baseline="0" dirty="0" smtClean="0"/>
            </a:br>
            <a:r>
              <a:rPr lang="en-US" baseline="0" dirty="0" smtClean="0"/>
              <a:t>-The system is heavily </a:t>
            </a:r>
            <a:r>
              <a:rPr lang="en-US" baseline="0" dirty="0" err="1" smtClean="0"/>
              <a:t>plugin</a:t>
            </a:r>
            <a:r>
              <a:rPr lang="en-US" baseline="0" dirty="0" smtClean="0"/>
              <a:t>-based, where each workflow is divided into separate client and server </a:t>
            </a:r>
            <a:r>
              <a:rPr lang="en-US" baseline="0" dirty="0" err="1" smtClean="0"/>
              <a:t>plugins</a:t>
            </a:r>
            <a:r>
              <a:rPr lang="en-US" baseline="0" dirty="0" smtClean="0"/>
              <a:t>.</a:t>
            </a:r>
          </a:p>
          <a:p>
            <a:r>
              <a:rPr lang="en-US" baseline="0" dirty="0" smtClean="0"/>
              <a:t>-The client and server processes have some amount of code that handles loading and unloading of </a:t>
            </a:r>
            <a:r>
              <a:rPr lang="en-US" baseline="0" dirty="0" err="1" smtClean="0"/>
              <a:t>plugins</a:t>
            </a:r>
            <a:r>
              <a:rPr lang="en-US" baseline="0" dirty="0" smtClean="0"/>
              <a:t> and all of the lower-level stuff like communication and message handling, and all of the job execution logic and job state are implemented and contained in the </a:t>
            </a:r>
            <a:r>
              <a:rPr lang="en-US" baseline="0" dirty="0" err="1" smtClean="0"/>
              <a:t>plugins</a:t>
            </a:r>
            <a:r>
              <a:rPr lang="en-US" baseline="0" dirty="0" smtClean="0"/>
              <a:t>.</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C3D0FA3-0117-45CC-9D99-802D599C83F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We have a very typical client/server architecture.</a:t>
            </a:r>
          </a:p>
          <a:p>
            <a:r>
              <a:rPr lang="en-US" dirty="0" smtClean="0"/>
              <a:t>- Clients only communicate</a:t>
            </a:r>
            <a:r>
              <a:rPr lang="en-US" baseline="0" dirty="0" smtClean="0"/>
              <a:t> with the server, and not with each other.</a:t>
            </a:r>
          </a:p>
          <a:p>
            <a:pPr>
              <a:buFontTx/>
              <a:buChar char="-"/>
            </a:pPr>
            <a:r>
              <a:rPr lang="en-US" dirty="0" smtClean="0"/>
              <a:t>Clients initiate jobs in response to</a:t>
            </a:r>
            <a:r>
              <a:rPr lang="en-US" baseline="0" dirty="0" smtClean="0"/>
              <a:t> server requests, send progress information back to the server as the job is being processed, and send a result message back to the server when its processing is finished.</a:t>
            </a:r>
          </a:p>
          <a:p>
            <a:pPr>
              <a:buFontTx/>
              <a:buChar char="-"/>
            </a:pPr>
            <a:r>
              <a:rPr lang="en-US" baseline="0" dirty="0" smtClean="0"/>
              <a:t>The server also manages the state of each job and handles serializing and persisting that state while the job is not actively being processed.</a:t>
            </a:r>
          </a:p>
          <a:p>
            <a:endParaRPr lang="en-US" dirty="0" smtClean="0"/>
          </a:p>
          <a:p>
            <a:r>
              <a:rPr lang="en-US" dirty="0" smtClean="0"/>
              <a:t>-Another interesting architectural note is that all our communication is done through a SQL server,</a:t>
            </a:r>
            <a:r>
              <a:rPr lang="en-US" baseline="0" dirty="0" smtClean="0"/>
              <a:t> and I’ll go into more detail about that later on in the talk.</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C3D0FA3-0117-45CC-9D99-802D599C83F4}"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This diagram shows</a:t>
            </a:r>
            <a:r>
              <a:rPr lang="en-US" baseline="0" dirty="0" smtClean="0"/>
              <a:t> an overview of the flow of information while a job is requested by the end user and then processed by the farm.</a:t>
            </a:r>
            <a:endParaRPr lang="en-US" dirty="0" smtClean="0"/>
          </a:p>
          <a:p>
            <a:pPr>
              <a:buFontTx/>
              <a:buChar char="-"/>
            </a:pPr>
            <a:endParaRPr lang="en-US" dirty="0" smtClean="0"/>
          </a:p>
          <a:p>
            <a:pPr>
              <a:buFontTx/>
              <a:buChar char="-"/>
            </a:pPr>
            <a:r>
              <a:rPr lang="en-US" dirty="0" smtClean="0"/>
              <a:t>The end</a:t>
            </a:r>
            <a:r>
              <a:rPr lang="en-US" baseline="0" dirty="0" smtClean="0"/>
              <a:t> user interacts with the system through the web site. This interaction includes viewing information about currently active and completed jobs as well as the ability to submit new jobs.</a:t>
            </a:r>
            <a:endParaRPr lang="en-US" dirty="0" smtClean="0"/>
          </a:p>
          <a:p>
            <a:pPr>
              <a:buFontTx/>
              <a:buChar char="-"/>
            </a:pPr>
            <a:r>
              <a:rPr lang="en-US" baseline="0" dirty="0" smtClean="0"/>
              <a:t>Web server posts new job requests from the end user to the DB</a:t>
            </a:r>
          </a:p>
          <a:p>
            <a:pPr>
              <a:buFontTx/>
              <a:buChar char="-"/>
            </a:pPr>
            <a:r>
              <a:rPr lang="en-US" baseline="0" dirty="0" smtClean="0"/>
              <a:t>Server processes active jobs in the DB and sends task requests to clients by posting messages to their mailbox</a:t>
            </a:r>
          </a:p>
          <a:p>
            <a:pPr>
              <a:buFontTx/>
              <a:buChar char="-"/>
            </a:pPr>
            <a:r>
              <a:rPr lang="en-US" baseline="0" dirty="0" smtClean="0"/>
              <a:t>Clients look for task requests in their mailboxes, process the tasks, and post the results back to the DB</a:t>
            </a:r>
          </a:p>
          <a:p>
            <a:pPr>
              <a:buFontTx/>
              <a:buChar char="-"/>
            </a:pPr>
            <a:r>
              <a:rPr lang="en-US" baseline="0" dirty="0" smtClean="0"/>
              <a:t>Server processes results sent by clients and advances the job to its next state if necessary</a:t>
            </a:r>
          </a:p>
          <a:p>
            <a:pPr>
              <a:buFontTx/>
              <a:buChar char="-"/>
            </a:pPr>
            <a:endParaRPr lang="en-US" dirty="0"/>
          </a:p>
        </p:txBody>
      </p:sp>
      <p:sp>
        <p:nvSpPr>
          <p:cNvPr id="4" name="Slide Number Placeholder 3"/>
          <p:cNvSpPr>
            <a:spLocks noGrp="1"/>
          </p:cNvSpPr>
          <p:nvPr>
            <p:ph type="sldNum" sz="quarter" idx="10"/>
          </p:nvPr>
        </p:nvSpPr>
        <p:spPr/>
        <p:txBody>
          <a:bodyPr/>
          <a:lstStyle/>
          <a:p>
            <a:fld id="{6C3D0FA3-0117-45CC-9D99-802D599C83F4}"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we’ve covered the basic high-level architecture, I’d like to go over a few examples of some of the</a:t>
            </a:r>
            <a:r>
              <a:rPr lang="en-US" baseline="0" dirty="0" smtClean="0"/>
              <a:t> types of tasks that the farm performs.</a:t>
            </a:r>
            <a:endParaRPr lang="en-US" dirty="0"/>
          </a:p>
        </p:txBody>
      </p:sp>
      <p:sp>
        <p:nvSpPr>
          <p:cNvPr id="4" name="Slide Number Placeholder 3"/>
          <p:cNvSpPr>
            <a:spLocks noGrp="1"/>
          </p:cNvSpPr>
          <p:nvPr>
            <p:ph type="sldNum" sz="quarter" idx="10"/>
          </p:nvPr>
        </p:nvSpPr>
        <p:spPr/>
        <p:txBody>
          <a:bodyPr/>
          <a:lstStyle/>
          <a:p>
            <a:fld id="{6C3D0FA3-0117-45CC-9D99-802D599C83F4}"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solidFill>
                  <a:schemeClr val="bg1"/>
                </a:solidFill>
              </a:rPr>
              <a:t>The binary build</a:t>
            </a:r>
            <a:r>
              <a:rPr lang="en-US" baseline="0" dirty="0" smtClean="0">
                <a:solidFill>
                  <a:schemeClr val="bg1"/>
                </a:solidFill>
              </a:rPr>
              <a:t> site automates the process of compiling code for all our different configurations.</a:t>
            </a:r>
          </a:p>
          <a:p>
            <a:pPr>
              <a:buFontTx/>
              <a:buChar char="-"/>
            </a:pPr>
            <a:r>
              <a:rPr lang="en-US" dirty="0" smtClean="0">
                <a:solidFill>
                  <a:schemeClr val="bg1"/>
                </a:solidFill>
              </a:rPr>
              <a:t>Our build site builds our tools</a:t>
            </a:r>
            <a:r>
              <a:rPr lang="en-US" baseline="0" dirty="0" smtClean="0">
                <a:solidFill>
                  <a:schemeClr val="bg1"/>
                </a:solidFill>
              </a:rPr>
              <a:t> as well as the game itself, and it builds a few other binary file types that are used by the game.</a:t>
            </a:r>
          </a:p>
          <a:p>
            <a:pPr>
              <a:buFontTx/>
              <a:buChar char="-"/>
            </a:pPr>
            <a:r>
              <a:rPr lang="en-US" baseline="0" dirty="0" smtClean="0">
                <a:solidFill>
                  <a:schemeClr val="bg1"/>
                </a:solidFill>
              </a:rPr>
              <a:t>We also have an automated test process that is designed to catch blocking bugs, which are typically either crashes or hangs, before any of these binaries are made available to the studio.</a:t>
            </a:r>
            <a:endParaRPr lang="en-US" dirty="0" smtClean="0">
              <a:solidFill>
                <a:schemeClr val="bg1"/>
              </a:solidFill>
            </a:endParaRPr>
          </a:p>
          <a:p>
            <a:r>
              <a:rPr lang="en-US" dirty="0" smtClean="0">
                <a:solidFill>
                  <a:schemeClr val="bg1"/>
                </a:solidFill>
              </a:rPr>
              <a:t>-These are simple, quick tests that usually take</a:t>
            </a:r>
            <a:r>
              <a:rPr lang="en-US" baseline="0" dirty="0" smtClean="0">
                <a:solidFill>
                  <a:schemeClr val="bg1"/>
                </a:solidFill>
              </a:rPr>
              <a:t> about five minutes distributed across a couple of machines.</a:t>
            </a:r>
          </a:p>
          <a:p>
            <a:r>
              <a:rPr lang="en-US" baseline="0" dirty="0" smtClean="0">
                <a:solidFill>
                  <a:schemeClr val="bg1"/>
                </a:solidFill>
              </a:rPr>
              <a:t>-Right now only our tools are tested, but we might add some in-game tests in the future.</a:t>
            </a:r>
            <a:endParaRPr lang="en-US" dirty="0" smtClean="0">
              <a:solidFill>
                <a:schemeClr val="bg1"/>
              </a:solidFill>
            </a:endParaRPr>
          </a:p>
          <a:p>
            <a:endParaRPr lang="en-US" dirty="0" smtClean="0">
              <a:solidFill>
                <a:schemeClr val="bg1"/>
              </a:solidFill>
            </a:endParaRPr>
          </a:p>
          <a:p>
            <a:r>
              <a:rPr lang="en-US" dirty="0" smtClean="0">
                <a:solidFill>
                  <a:schemeClr val="bg1"/>
                </a:solidFill>
              </a:rPr>
              <a:t>-We</a:t>
            </a:r>
            <a:r>
              <a:rPr lang="en-US" baseline="0" dirty="0" smtClean="0">
                <a:solidFill>
                  <a:schemeClr val="bg1"/>
                </a:solidFill>
              </a:rPr>
              <a:t> also create a snapshot of the source tree and keep a copy of the build’s symbols, and I’ll explain how these are used in a minute.</a:t>
            </a:r>
            <a:endParaRPr lang="en-US" dirty="0" smtClean="0">
              <a:solidFill>
                <a:schemeClr val="bg1"/>
              </a:solidFill>
            </a:endParaRPr>
          </a:p>
        </p:txBody>
      </p:sp>
      <p:sp>
        <p:nvSpPr>
          <p:cNvPr id="4" name="Slide Number Placeholder 3"/>
          <p:cNvSpPr>
            <a:spLocks noGrp="1"/>
          </p:cNvSpPr>
          <p:nvPr>
            <p:ph type="sldNum" sz="quarter" idx="10"/>
          </p:nvPr>
        </p:nvSpPr>
        <p:spPr/>
        <p:txBody>
          <a:bodyPr/>
          <a:lstStyle/>
          <a:p>
            <a:fld id="{6C3D0FA3-0117-45CC-9D99-802D599C83F4}"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solidFill>
                  <a:schemeClr val="bg1"/>
                </a:solidFill>
              </a:rPr>
              <a:t>By default all our builds are incremental in</a:t>
            </a:r>
            <a:r>
              <a:rPr lang="en-US" baseline="0" dirty="0" smtClean="0">
                <a:solidFill>
                  <a:schemeClr val="bg1"/>
                </a:solidFill>
              </a:rPr>
              <a:t> order to make them as fast as possible.  Each configuration is always built on the same machine to make sure that we only compile the code that has changed since the last build.</a:t>
            </a:r>
          </a:p>
          <a:p>
            <a:pPr lvl="0"/>
            <a:endParaRPr lang="en-US" baseline="0" dirty="0" smtClean="0">
              <a:solidFill>
                <a:schemeClr val="bg1"/>
              </a:solidFill>
            </a:endParaRPr>
          </a:p>
          <a:p>
            <a:pPr lvl="0"/>
            <a:r>
              <a:rPr lang="en-US" baseline="0" dirty="0" smtClean="0">
                <a:solidFill>
                  <a:schemeClr val="bg1"/>
                </a:solidFill>
              </a:rPr>
              <a:t>The system that we have in place is somewhere in between a system of continuous integration and scheduled builds.  All of the builds that happen during the day are kicked off by developers through the web site.  Additionally, we have automated full builds that run each night.</a:t>
            </a:r>
            <a:endParaRPr lang="en-US" dirty="0" smtClean="0">
              <a:solidFill>
                <a:schemeClr val="bg1"/>
              </a:solidFill>
            </a:endParaRPr>
          </a:p>
          <a:p>
            <a:pPr lvl="0"/>
            <a:endParaRPr lang="en-US" dirty="0" smtClean="0">
              <a:solidFill>
                <a:schemeClr val="bg1"/>
              </a:solidFill>
            </a:endParaRPr>
          </a:p>
          <a:p>
            <a:pPr lvl="0"/>
            <a:r>
              <a:rPr lang="en-US" dirty="0" smtClean="0">
                <a:solidFill>
                  <a:schemeClr val="bg1"/>
                </a:solidFill>
              </a:rPr>
              <a:t>Moving</a:t>
            </a:r>
            <a:r>
              <a:rPr lang="en-US" baseline="0" dirty="0" smtClean="0">
                <a:solidFill>
                  <a:schemeClr val="bg1"/>
                </a:solidFill>
              </a:rPr>
              <a:t> to a system of continuous integration would be fairly easy, but we’ve found that the developers tend to prefer the on-demand system that we have now.</a:t>
            </a:r>
          </a:p>
          <a:p>
            <a:pPr lvl="0"/>
            <a:endParaRPr lang="en-US" baseline="0" dirty="0" smtClean="0">
              <a:solidFill>
                <a:schemeClr val="bg1"/>
              </a:solidFill>
            </a:endParaRPr>
          </a:p>
        </p:txBody>
      </p:sp>
      <p:sp>
        <p:nvSpPr>
          <p:cNvPr id="4" name="Slide Number Placeholder 3"/>
          <p:cNvSpPr>
            <a:spLocks noGrp="1"/>
          </p:cNvSpPr>
          <p:nvPr>
            <p:ph type="sldNum" sz="quarter" idx="10"/>
          </p:nvPr>
        </p:nvSpPr>
        <p:spPr/>
        <p:txBody>
          <a:bodyPr/>
          <a:lstStyle/>
          <a:p>
            <a:fld id="{6C3D0FA3-0117-45CC-9D99-802D599C83F4}"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dirty="0" smtClean="0"/>
              <a:t>Having a system set up to automate common tasks</a:t>
            </a:r>
            <a:r>
              <a:rPr lang="en-US" baseline="0" dirty="0" smtClean="0"/>
              <a:t> can allow you to do some pretty cool things, and here’s one example of how the farm had a direct and significant impact on our development process.</a:t>
            </a:r>
            <a:endParaRPr lang="en-US" dirty="0" smtClean="0"/>
          </a:p>
          <a:p>
            <a:pPr>
              <a:buFontTx/>
              <a:buNone/>
            </a:pPr>
            <a:endParaRPr lang="en-US" dirty="0" smtClean="0"/>
          </a:p>
          <a:p>
            <a:pPr>
              <a:buFontTx/>
              <a:buNone/>
            </a:pPr>
            <a:r>
              <a:rPr lang="en-US" dirty="0" smtClean="0"/>
              <a:t>In the past,</a:t>
            </a:r>
            <a:r>
              <a:rPr lang="en-US" baseline="0" dirty="0" smtClean="0"/>
              <a:t> crashes and other failures were difficult to investigate.  Debugging was a manual process of searching for files and copying them around before an engineer could attach to a box.</a:t>
            </a:r>
          </a:p>
          <a:p>
            <a:pPr>
              <a:buFontTx/>
              <a:buNone/>
            </a:pPr>
            <a:endParaRPr lang="en-US" dirty="0" smtClean="0"/>
          </a:p>
          <a:p>
            <a:pPr>
              <a:buFontTx/>
              <a:buNone/>
            </a:pPr>
            <a:r>
              <a:rPr lang="en-US" dirty="0" smtClean="0"/>
              <a:t>Debugging process:</a:t>
            </a:r>
          </a:p>
          <a:p>
            <a:pPr>
              <a:buFontTx/>
              <a:buChar char="-"/>
            </a:pPr>
            <a:r>
              <a:rPr lang="en-US" baseline="0" dirty="0" smtClean="0"/>
              <a:t>Find out the build number, copy that build’s symbols and executables to a specific local folder</a:t>
            </a:r>
          </a:p>
          <a:p>
            <a:pPr>
              <a:buFontTx/>
              <a:buChar char="-"/>
            </a:pPr>
            <a:r>
              <a:rPr lang="en-US" baseline="0" dirty="0" smtClean="0"/>
              <a:t>Find the path to the folder on the server that contains the source code for that build</a:t>
            </a:r>
          </a:p>
          <a:p>
            <a:pPr>
              <a:buFontTx/>
              <a:buChar char="-"/>
            </a:pPr>
            <a:r>
              <a:rPr lang="en-US" baseline="0" dirty="0" smtClean="0"/>
              <a:t>Attach to the machine</a:t>
            </a:r>
          </a:p>
          <a:p>
            <a:pPr>
              <a:buFontTx/>
              <a:buChar char="-"/>
            </a:pPr>
            <a:r>
              <a:rPr lang="en-US" baseline="0" dirty="0" smtClean="0"/>
              <a:t>Hope that symbols resolve</a:t>
            </a:r>
          </a:p>
          <a:p>
            <a:endParaRPr lang="en-US" dirty="0" smtClean="0"/>
          </a:p>
          <a:p>
            <a:r>
              <a:rPr lang="en-US" dirty="0" smtClean="0"/>
              <a:t>We wanted to streamline this process by removing the manual steps in</a:t>
            </a:r>
            <a:r>
              <a:rPr lang="en-US" baseline="0" dirty="0" smtClean="0"/>
              <a:t> order to make it as seamless as possible.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C3D0FA3-0117-45CC-9D99-802D599C83F4}"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The solution that we found was to use a symbol</a:t>
            </a:r>
            <a:r>
              <a:rPr lang="en-US" baseline="0" dirty="0" smtClean="0">
                <a:solidFill>
                  <a:schemeClr val="bg1"/>
                </a:solidFill>
              </a:rPr>
              <a:t> server, which is a centralized server used to keep track of all the symbols for all the official builds that come off the build site.  The symbols are registered by the build site once all the configurations finish building, and the symbol server keeps track of the version information.  When an engineer attaches to a build that came off the build site, a matching set of </a:t>
            </a:r>
            <a:r>
              <a:rPr lang="en-US" baseline="0" dirty="0" err="1" smtClean="0">
                <a:solidFill>
                  <a:schemeClr val="bg1"/>
                </a:solidFill>
              </a:rPr>
              <a:t>pdbs</a:t>
            </a:r>
            <a:r>
              <a:rPr lang="en-US" baseline="0" dirty="0" smtClean="0">
                <a:solidFill>
                  <a:schemeClr val="bg1"/>
                </a:solidFill>
              </a:rPr>
              <a:t> is downloaded and all the symbols resolve automatically.</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bg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We also use a feature of Visual Studio called source stamping, which is a linker setting that is used to specify the final location on a server of the version of the source code that was used to build a certain set of binaries.  The source is copied up to that location when the build finishes, and since that location is stamped into the </a:t>
            </a:r>
            <a:r>
              <a:rPr lang="en-US" baseline="0" dirty="0" err="1" smtClean="0">
                <a:solidFill>
                  <a:schemeClr val="bg1"/>
                </a:solidFill>
              </a:rPr>
              <a:t>pdbs</a:t>
            </a:r>
            <a:r>
              <a:rPr lang="en-US" baseline="0" dirty="0" smtClean="0">
                <a:solidFill>
                  <a:schemeClr val="bg1"/>
                </a:solidFill>
              </a:rPr>
              <a:t> Visual Studio knows that when it is debugging a build off the build site, it should pull the source from that location to use while stepping through the code.</a:t>
            </a:r>
            <a:endParaRPr lang="en-US" dirty="0" smtClean="0">
              <a:solidFill>
                <a:schemeClr val="bg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bg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C3D0FA3-0117-45CC-9D99-802D599C83F4}"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talk is about </a:t>
            </a:r>
            <a:r>
              <a:rPr lang="en-US" dirty="0" err="1" smtClean="0"/>
              <a:t>Bungie’s</a:t>
            </a:r>
            <a:r>
              <a:rPr lang="en-US" dirty="0" smtClean="0"/>
              <a:t> farm, which is a set of distributed systems that were used for processing assets during the development of Halo 3.</a:t>
            </a:r>
          </a:p>
          <a:p>
            <a:endParaRPr lang="en-US" dirty="0" smtClean="0"/>
          </a:p>
          <a:p>
            <a:r>
              <a:rPr lang="en-US" dirty="0" smtClean="0"/>
              <a:t>In addition to providing some implementation details and some things</a:t>
            </a:r>
            <a:r>
              <a:rPr lang="en-US" baseline="0" dirty="0" smtClean="0"/>
              <a:t> that we learned during the development of this system, we hope to show you how this system helped us to make better games, and how a system like this can help your studio.</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C3D0FA3-0117-45CC-9D99-802D599C83F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The</a:t>
            </a:r>
            <a:r>
              <a:rPr lang="en-US" baseline="0" dirty="0" smtClean="0"/>
              <a:t> end result is that an engineer can attach to any box from any machine with Visual Studio installed and the correct source and symbols are downloaded and resolved automatically without any manual setup steps required at all.  You can step through the same set of code that went into the build and everything just works like magic.</a:t>
            </a:r>
            <a:endParaRPr lang="en-US" dirty="0" smtClean="0"/>
          </a:p>
          <a:p>
            <a:endParaRPr lang="en-US" dirty="0" smtClean="0"/>
          </a:p>
          <a:p>
            <a:r>
              <a:rPr lang="en-US" dirty="0" smtClean="0"/>
              <a:t>- One example out of many where the farm has had a direct impact on the studio’s productivity.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C3D0FA3-0117-45CC-9D99-802D599C83F4}"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-Again,</a:t>
            </a:r>
            <a:r>
              <a:rPr lang="en-US" baseline="0" dirty="0" smtClean="0"/>
              <a:t> lightmap rendering is a process of pre-computing all the static lighting in a level.</a:t>
            </a:r>
          </a:p>
          <a:p>
            <a:endParaRPr lang="en-US" baseline="0" dirty="0" smtClean="0"/>
          </a:p>
          <a:p>
            <a:r>
              <a:rPr lang="en-US" baseline="0" dirty="0" smtClean="0"/>
              <a:t>-The following few screenshots show scenes from Halo3 multiplayer maps rendered with default directional lighting only and what those scenes look like with lightmaps applied.</a:t>
            </a:r>
            <a:endParaRPr lang="en-US" dirty="0"/>
          </a:p>
        </p:txBody>
      </p:sp>
      <p:sp>
        <p:nvSpPr>
          <p:cNvPr id="4" name="Slide Number Placeholder 3"/>
          <p:cNvSpPr>
            <a:spLocks noGrp="1"/>
          </p:cNvSpPr>
          <p:nvPr>
            <p:ph type="sldNum" sz="quarter" idx="10"/>
          </p:nvPr>
        </p:nvSpPr>
        <p:spPr/>
        <p:txBody>
          <a:bodyPr/>
          <a:lstStyle/>
          <a:p>
            <a:fld id="{6C3D0FA3-0117-45CC-9D99-802D599C83F4}"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3D0FA3-0117-45CC-9D99-802D599C83F4}"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3D0FA3-0117-45CC-9D99-802D599C83F4}"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3D0FA3-0117-45CC-9D99-802D599C83F4}"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3D0FA3-0117-45CC-9D99-802D599C83F4}"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bg1"/>
                </a:solidFill>
              </a:rPr>
              <a:t>-We have a multi-stage rendering pipeline where photon mapping used for bounced light</a:t>
            </a:r>
          </a:p>
          <a:p>
            <a:r>
              <a:rPr lang="en-US" dirty="0" smtClean="0">
                <a:solidFill>
                  <a:schemeClr val="bg1"/>
                </a:solidFill>
              </a:rPr>
              <a:t>-Very time consuming process, can take several hours/days depending on the scenario</a:t>
            </a:r>
          </a:p>
          <a:p>
            <a:r>
              <a:rPr lang="en-US" dirty="0" smtClean="0">
                <a:solidFill>
                  <a:schemeClr val="bg1"/>
                </a:solidFill>
              </a:rPr>
              <a:t>-Uses more resources than any other workflow</a:t>
            </a:r>
          </a:p>
          <a:p>
            <a:endParaRPr lang="en-US" dirty="0" smtClean="0"/>
          </a:p>
          <a:p>
            <a:r>
              <a:rPr lang="en-US" dirty="0" smtClean="0"/>
              <a:t>-The diagram here shows</a:t>
            </a:r>
            <a:r>
              <a:rPr lang="en-US" baseline="0" dirty="0" smtClean="0"/>
              <a:t> a very simplified view of our lightmap rendering pipeline, where the purple boxes show steps that are distributed across multiple machines.</a:t>
            </a:r>
          </a:p>
          <a:p>
            <a:endParaRPr lang="en-US" dirty="0" smtClean="0"/>
          </a:p>
        </p:txBody>
      </p:sp>
      <p:sp>
        <p:nvSpPr>
          <p:cNvPr id="4" name="Slide Number Placeholder 3"/>
          <p:cNvSpPr>
            <a:spLocks noGrp="1"/>
          </p:cNvSpPr>
          <p:nvPr>
            <p:ph type="sldNum" sz="quarter" idx="10"/>
          </p:nvPr>
        </p:nvSpPr>
        <p:spPr/>
        <p:txBody>
          <a:bodyPr/>
          <a:lstStyle/>
          <a:p>
            <a:fld id="{6C3D0FA3-0117-45CC-9D99-802D599C83F4}"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current version of our </a:t>
            </a:r>
            <a:r>
              <a:rPr lang="en-US" dirty="0" err="1" smtClean="0"/>
              <a:t>lightmapper</a:t>
            </a:r>
            <a:r>
              <a:rPr lang="en-US" dirty="0" smtClean="0"/>
              <a:t> was written specifically to be run on the farm.  </a:t>
            </a:r>
          </a:p>
          <a:p>
            <a:r>
              <a:rPr lang="en-US" dirty="0" smtClean="0"/>
              <a:t>-For each of the distributed steps we can specify the chunk of work we’d like to be run per-machine</a:t>
            </a:r>
          </a:p>
          <a:p>
            <a:r>
              <a:rPr lang="en-US" dirty="0" smtClean="0"/>
              <a:t>-After all of these chunks</a:t>
            </a:r>
            <a:r>
              <a:rPr lang="en-US" baseline="0" dirty="0" smtClean="0"/>
              <a:t> finish we have a separate step that merges the results together</a:t>
            </a:r>
          </a:p>
          <a:p>
            <a:endParaRPr lang="en-US" baseline="0" dirty="0" smtClean="0"/>
          </a:p>
          <a:p>
            <a:r>
              <a:rPr lang="en-US" baseline="0" dirty="0" smtClean="0"/>
              <a:t>-We use a simple load balancing scheme that will allocate more machines per job when there are fewer jobs running</a:t>
            </a:r>
          </a:p>
          <a:p>
            <a:r>
              <a:rPr lang="en-US" baseline="0" dirty="0" smtClean="0"/>
              <a:t>-The number of machines to use per job type and per step is completely configurable, which allows us to tune how these jobs are run to get the highest level of performance per machine and per job.</a:t>
            </a:r>
            <a:endParaRPr lang="en-US" dirty="0"/>
          </a:p>
        </p:txBody>
      </p:sp>
      <p:sp>
        <p:nvSpPr>
          <p:cNvPr id="4" name="Slide Number Placeholder 3"/>
          <p:cNvSpPr>
            <a:spLocks noGrp="1"/>
          </p:cNvSpPr>
          <p:nvPr>
            <p:ph type="sldNum" sz="quarter" idx="10"/>
          </p:nvPr>
        </p:nvSpPr>
        <p:spPr/>
        <p:txBody>
          <a:bodyPr/>
          <a:lstStyle/>
          <a:p>
            <a:fld id="{6C3D0FA3-0117-45CC-9D99-802D599C83F4}"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final workflow I’d like to mention is the </a:t>
            </a:r>
            <a:r>
              <a:rPr lang="en-US" dirty="0" err="1" smtClean="0"/>
              <a:t>cubemap</a:t>
            </a:r>
            <a:r>
              <a:rPr lang="en-US" baseline="0" dirty="0" smtClean="0"/>
              <a:t> </a:t>
            </a:r>
            <a:r>
              <a:rPr lang="en-US" dirty="0" smtClean="0"/>
              <a:t>farm,</a:t>
            </a:r>
            <a:r>
              <a:rPr lang="en-US" baseline="0" dirty="0" smtClean="0"/>
              <a:t> which is used to render </a:t>
            </a:r>
            <a:r>
              <a:rPr lang="en-US" baseline="0" dirty="0" err="1" smtClean="0"/>
              <a:t>cubemaps</a:t>
            </a:r>
            <a:r>
              <a:rPr lang="en-US" baseline="0" dirty="0" smtClean="0"/>
              <a:t> which are used for rendering reflective surfaces in-game.</a:t>
            </a:r>
          </a:p>
          <a:p>
            <a:r>
              <a:rPr lang="en-US" baseline="0" dirty="0" smtClean="0"/>
              <a:t>-What’s interesting about this workflow is that it required all the rendering work to be done on Xbox dev kits, so we ended up expanding the farm to include Xboxes in addition to rack-mounted servers.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dev kits are not running any sort of client code when they’re not rendering.  Instead they’re controlled directly by other machines on the farm.  </a:t>
            </a:r>
            <a:endParaRPr lang="en-US" dirty="0" smtClean="0"/>
          </a:p>
          <a:p>
            <a:r>
              <a:rPr lang="en-US" baseline="0" dirty="0" smtClean="0"/>
              <a:t>-This change was relatively painless to implement due to the flexibility that was originally designed into the system.</a:t>
            </a:r>
          </a:p>
          <a:p>
            <a:r>
              <a:rPr lang="en-US" baseline="0" dirty="0" smtClean="0"/>
              <a:t>-We now use this pool of boxes for other farm tasks in addition to rendering </a:t>
            </a:r>
            <a:r>
              <a:rPr lang="en-US" baseline="0" dirty="0" err="1" smtClean="0"/>
              <a:t>cubemaps</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6C3D0FA3-0117-45CC-9D99-802D599C83F4}"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3D0FA3-0117-45CC-9D99-802D599C83F4}"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 rough </a:t>
            </a:r>
            <a:r>
              <a:rPr lang="en-US" baseline="0" dirty="0" smtClean="0"/>
              <a:t>outline of the agenda for this afternoon’s talk.</a:t>
            </a:r>
          </a:p>
          <a:p>
            <a:endParaRPr lang="en-US" baseline="0" dirty="0" smtClean="0"/>
          </a:p>
          <a:p>
            <a:r>
              <a:rPr lang="en-US" baseline="0" dirty="0" smtClean="0"/>
              <a:t>-We’re going to first answer the question of what the farm is exactly, and we’ll show you what the farm does.</a:t>
            </a:r>
          </a:p>
          <a:p>
            <a:r>
              <a:rPr lang="en-US" baseline="0" dirty="0" smtClean="0"/>
              <a:t>-We’ll show you the interface that the end users interact with,</a:t>
            </a:r>
          </a:p>
          <a:p>
            <a:r>
              <a:rPr lang="en-US" baseline="0" dirty="0" smtClean="0"/>
              <a:t>-And then we’ll go through some of the implementation, starting with a high level architecture and a description of a couple workflows, all the way down through some specific implementation details.</a:t>
            </a:r>
          </a:p>
          <a:p>
            <a:r>
              <a:rPr lang="en-US" baseline="0" dirty="0" smtClean="0"/>
              <a:t>-We’ll discuss a few improvements that we might be making to the farm in the near future, </a:t>
            </a:r>
          </a:p>
          <a:p>
            <a:r>
              <a:rPr lang="en-US" baseline="0" dirty="0" smtClean="0"/>
              <a:t>-And finally give you a few tips for starting or improving upon a similar system in your own studio.</a:t>
            </a:r>
          </a:p>
          <a:p>
            <a:endParaRPr lang="en-US" baseline="0" dirty="0" smtClean="0"/>
          </a:p>
          <a:p>
            <a:r>
              <a:rPr lang="en-US" dirty="0" smtClean="0"/>
              <a:t>-We’re also going to have a Q&amp;A session at the end,</a:t>
            </a:r>
            <a:r>
              <a:rPr lang="en-US" baseline="0" dirty="0" smtClean="0"/>
              <a:t> so please jot down or keep in mind any questions or comments and we’ll try to cover all of these at the end of the talk</a:t>
            </a:r>
          </a:p>
          <a:p>
            <a:endParaRPr lang="en-US" dirty="0"/>
          </a:p>
        </p:txBody>
      </p:sp>
      <p:sp>
        <p:nvSpPr>
          <p:cNvPr id="4" name="Slide Number Placeholder 3"/>
          <p:cNvSpPr>
            <a:spLocks noGrp="1"/>
          </p:cNvSpPr>
          <p:nvPr>
            <p:ph type="sldNum" sz="quarter" idx="10"/>
          </p:nvPr>
        </p:nvSpPr>
        <p:spPr/>
        <p:txBody>
          <a:bodyPr/>
          <a:lstStyle/>
          <a:p>
            <a:fld id="{6C3D0FA3-0117-45CC-9D99-802D599C83F4}"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solidFill>
                  <a:schemeClr val="bg1"/>
                </a:solidFill>
              </a:rPr>
              <a:t>-First of all, all the code was written in C# with </a:t>
            </a:r>
            <a:r>
              <a:rPr lang="en-US" dirty="0" err="1" smtClean="0">
                <a:solidFill>
                  <a:schemeClr val="bg1"/>
                </a:solidFill>
              </a:rPr>
              <a:t>.Net</a:t>
            </a:r>
            <a:r>
              <a:rPr lang="en-US" dirty="0" smtClean="0">
                <a:solidFill>
                  <a:schemeClr val="bg1"/>
                </a:solidFill>
              </a:rPr>
              <a:t>, which is great for rapid development.  We were very please</a:t>
            </a:r>
            <a:r>
              <a:rPr lang="en-US" baseline="0" dirty="0" smtClean="0">
                <a:solidFill>
                  <a:schemeClr val="bg1"/>
                </a:solidFill>
              </a:rPr>
              <a:t>d with the decision to use C#, and we’re definitely sticking with C# for tools development for the foreseeable future.</a:t>
            </a:r>
          </a:p>
          <a:p>
            <a:r>
              <a:rPr lang="en-US" baseline="0" dirty="0" smtClean="0">
                <a:solidFill>
                  <a:schemeClr val="bg1"/>
                </a:solidFill>
              </a:rPr>
              <a:t>-Here are a few things that we learned during this most recent iteration of the farm:</a:t>
            </a:r>
            <a:endParaRPr lang="en-US" dirty="0" smtClean="0">
              <a:solidFill>
                <a:schemeClr val="bg1"/>
              </a:solidFill>
            </a:endParaRPr>
          </a:p>
          <a:p>
            <a:endParaRPr lang="en-US"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6C3D0FA3-0117-45CC-9D99-802D599C83F4}"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Tx/>
              <a:buNone/>
            </a:pPr>
            <a:r>
              <a:rPr lang="en-US" dirty="0" smtClean="0">
                <a:solidFill>
                  <a:schemeClr val="bg1"/>
                </a:solidFill>
              </a:rPr>
              <a:t>-Objects were serialized into XML in</a:t>
            </a:r>
            <a:r>
              <a:rPr lang="en-US" baseline="0" dirty="0" smtClean="0">
                <a:solidFill>
                  <a:schemeClr val="bg1"/>
                </a:solidFill>
              </a:rPr>
              <a:t> order to be passed around in messages, and we also serialized the state of each active job into XML in order to store it in the database.</a:t>
            </a:r>
          </a:p>
          <a:p>
            <a:pPr>
              <a:buFontTx/>
              <a:buNone/>
            </a:pPr>
            <a:r>
              <a:rPr lang="en-US" baseline="0" dirty="0" smtClean="0">
                <a:solidFill>
                  <a:schemeClr val="bg1"/>
                </a:solidFill>
              </a:rPr>
              <a:t>-We used the </a:t>
            </a:r>
            <a:r>
              <a:rPr lang="en-US" baseline="0" dirty="0" err="1" smtClean="0">
                <a:solidFill>
                  <a:schemeClr val="bg1"/>
                </a:solidFill>
              </a:rPr>
              <a:t>.Net</a:t>
            </a:r>
            <a:r>
              <a:rPr lang="en-US" baseline="0" dirty="0" smtClean="0">
                <a:solidFill>
                  <a:schemeClr val="bg1"/>
                </a:solidFill>
              </a:rPr>
              <a:t> XML </a:t>
            </a:r>
            <a:r>
              <a:rPr lang="en-US" baseline="0" dirty="0" err="1" smtClean="0">
                <a:solidFill>
                  <a:schemeClr val="bg1"/>
                </a:solidFill>
              </a:rPr>
              <a:t>serializer</a:t>
            </a:r>
            <a:r>
              <a:rPr lang="en-US" baseline="0" dirty="0" smtClean="0">
                <a:solidFill>
                  <a:schemeClr val="bg1"/>
                </a:solidFill>
              </a:rPr>
              <a:t> for this, but there were a number of issues with speed and memory use.</a:t>
            </a:r>
          </a:p>
          <a:p>
            <a:pPr>
              <a:buFontTx/>
              <a:buNone/>
            </a:pPr>
            <a:r>
              <a:rPr lang="en-US" baseline="0" dirty="0" smtClean="0">
                <a:solidFill>
                  <a:schemeClr val="bg1"/>
                </a:solidFill>
              </a:rPr>
              <a:t>-One of the problems is that </a:t>
            </a:r>
            <a:r>
              <a:rPr lang="en-US" baseline="0" dirty="0" err="1" smtClean="0">
                <a:solidFill>
                  <a:schemeClr val="bg1"/>
                </a:solidFill>
              </a:rPr>
              <a:t>.Net</a:t>
            </a:r>
            <a:r>
              <a:rPr lang="en-US" baseline="0" dirty="0" smtClean="0">
                <a:solidFill>
                  <a:schemeClr val="bg1"/>
                </a:solidFill>
              </a:rPr>
              <a:t> dynamically creates a new </a:t>
            </a:r>
            <a:r>
              <a:rPr lang="en-US" baseline="0" dirty="0" err="1" smtClean="0">
                <a:solidFill>
                  <a:schemeClr val="bg1"/>
                </a:solidFill>
              </a:rPr>
              <a:t>dll</a:t>
            </a:r>
            <a:r>
              <a:rPr lang="en-US" baseline="0" dirty="0" smtClean="0">
                <a:solidFill>
                  <a:schemeClr val="bg1"/>
                </a:solidFill>
              </a:rPr>
              <a:t> for each serialization type and loads it into the </a:t>
            </a:r>
            <a:r>
              <a:rPr lang="en-US" baseline="0" dirty="0" err="1" smtClean="0">
                <a:solidFill>
                  <a:schemeClr val="bg1"/>
                </a:solidFill>
              </a:rPr>
              <a:t>AppDomain</a:t>
            </a:r>
            <a:r>
              <a:rPr lang="en-US" baseline="0" dirty="0" smtClean="0">
                <a:solidFill>
                  <a:schemeClr val="bg1"/>
                </a:solidFill>
              </a:rPr>
              <a:t>, and this caused problems with memory consumption.  In addition to this, antivirus software sometimes locks these </a:t>
            </a:r>
            <a:r>
              <a:rPr lang="en-US" baseline="0" dirty="0" err="1" smtClean="0">
                <a:solidFill>
                  <a:schemeClr val="bg1"/>
                </a:solidFill>
              </a:rPr>
              <a:t>dlls</a:t>
            </a:r>
            <a:r>
              <a:rPr lang="en-US" baseline="0" dirty="0" smtClean="0">
                <a:solidFill>
                  <a:schemeClr val="bg1"/>
                </a:solidFill>
              </a:rPr>
              <a:t> during serialization calls which was causing them to occasionally fail.</a:t>
            </a:r>
          </a:p>
          <a:p>
            <a:pPr>
              <a:buFontTx/>
              <a:buNone/>
            </a:pPr>
            <a:r>
              <a:rPr lang="en-US" baseline="0" dirty="0" smtClean="0">
                <a:solidFill>
                  <a:schemeClr val="bg1"/>
                </a:solidFill>
              </a:rPr>
              <a:t>-We eventually moved away from XML serialization to binary serialization, which worked much better and consumed less space in the database.</a:t>
            </a:r>
          </a:p>
          <a:p>
            <a:pPr>
              <a:buFontTx/>
              <a:buNone/>
            </a:pPr>
            <a:endParaRPr lang="en-US" baseline="0" dirty="0" smtClean="0">
              <a:solidFill>
                <a:schemeClr val="bg1"/>
              </a:solidFill>
            </a:endParaRPr>
          </a:p>
        </p:txBody>
      </p:sp>
      <p:sp>
        <p:nvSpPr>
          <p:cNvPr id="4" name="Slide Number Placeholder 3"/>
          <p:cNvSpPr>
            <a:spLocks noGrp="1"/>
          </p:cNvSpPr>
          <p:nvPr>
            <p:ph type="sldNum" sz="quarter" idx="10"/>
          </p:nvPr>
        </p:nvSpPr>
        <p:spPr/>
        <p:txBody>
          <a:bodyPr/>
          <a:lstStyle/>
          <a:p>
            <a:fld id="{6C3D0FA3-0117-45CC-9D99-802D599C83F4}"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Tx/>
              <a:buChar char="-"/>
            </a:pPr>
            <a:r>
              <a:rPr lang="en-US" dirty="0" smtClean="0">
                <a:solidFill>
                  <a:schemeClr val="bg1"/>
                </a:solidFill>
              </a:rPr>
              <a:t>Automatic memory management is one of the main features</a:t>
            </a:r>
            <a:r>
              <a:rPr lang="en-US" baseline="0" dirty="0" smtClean="0">
                <a:solidFill>
                  <a:schemeClr val="bg1"/>
                </a:solidFill>
              </a:rPr>
              <a:t> of the </a:t>
            </a:r>
            <a:r>
              <a:rPr lang="en-US" baseline="0" dirty="0" err="1" smtClean="0">
                <a:solidFill>
                  <a:schemeClr val="bg1"/>
                </a:solidFill>
              </a:rPr>
              <a:t>.Net</a:t>
            </a:r>
            <a:r>
              <a:rPr lang="en-US" baseline="0" dirty="0" smtClean="0">
                <a:solidFill>
                  <a:schemeClr val="bg1"/>
                </a:solidFill>
              </a:rPr>
              <a:t> environment, and it can be really useful in reducing code complexity. However, in large systems such as </a:t>
            </a:r>
            <a:r>
              <a:rPr lang="en-US" baseline="0" dirty="0" err="1" smtClean="0">
                <a:solidFill>
                  <a:schemeClr val="bg1"/>
                </a:solidFill>
              </a:rPr>
              <a:t>Bungie’s</a:t>
            </a:r>
            <a:r>
              <a:rPr lang="en-US" baseline="0" dirty="0" smtClean="0">
                <a:solidFill>
                  <a:schemeClr val="bg1"/>
                </a:solidFill>
              </a:rPr>
              <a:t> distributed farm, it is still necessary to keep memory management in mind throughout the design and implementation phases and to use the memory manager and garbage collector to your advantage.  </a:t>
            </a:r>
          </a:p>
          <a:p>
            <a:pPr>
              <a:buFontTx/>
              <a:buChar char="-"/>
            </a:pPr>
            <a:r>
              <a:rPr lang="en-US" baseline="0" dirty="0" smtClean="0">
                <a:solidFill>
                  <a:schemeClr val="bg1"/>
                </a:solidFill>
              </a:rPr>
              <a:t>For instance, we found that, especially on the server side, our memory consumption would often grow out of control and eventually cause performance issues and even crashes as a result of running out of memory.</a:t>
            </a:r>
            <a:endParaRPr lang="en-US" dirty="0" smtClean="0">
              <a:solidFill>
                <a:schemeClr val="bg1"/>
              </a:solidFill>
            </a:endParaRPr>
          </a:p>
          <a:p>
            <a:pPr>
              <a:buFontTx/>
              <a:buChar char="-"/>
            </a:pPr>
            <a:r>
              <a:rPr lang="en-US" baseline="0" dirty="0" smtClean="0">
                <a:solidFill>
                  <a:schemeClr val="bg1"/>
                </a:solidFill>
              </a:rPr>
              <a:t>We found that garbage collection would only happen under very high memory pressure, and frequently by the time the garbage collector kicked in our memory consumption was already high enough to be causing problems.</a:t>
            </a:r>
            <a:endParaRPr lang="en-US" dirty="0" smtClean="0">
              <a:solidFill>
                <a:schemeClr val="bg1"/>
              </a:solidFill>
            </a:endParaRPr>
          </a:p>
          <a:p>
            <a:pPr>
              <a:buFontTx/>
              <a:buChar char="-"/>
            </a:pPr>
            <a:r>
              <a:rPr lang="en-US" baseline="0" dirty="0" smtClean="0">
                <a:solidFill>
                  <a:schemeClr val="bg1"/>
                </a:solidFill>
              </a:rPr>
              <a:t>We were able to work around this by performing explicit garbage collections at key points during job processing, and by being more careful about how and when allocations were made (such as by switching from XML serialization to binary serialization, for instance).  </a:t>
            </a:r>
          </a:p>
          <a:p>
            <a:pPr>
              <a:buFontTx/>
              <a:buChar char="-"/>
            </a:pPr>
            <a:r>
              <a:rPr lang="en-US" baseline="0" dirty="0" smtClean="0">
                <a:solidFill>
                  <a:schemeClr val="bg1"/>
                </a:solidFill>
              </a:rPr>
              <a:t>The bottom line is that even though </a:t>
            </a:r>
            <a:r>
              <a:rPr lang="en-US" baseline="0" dirty="0" err="1" smtClean="0">
                <a:solidFill>
                  <a:schemeClr val="bg1"/>
                </a:solidFill>
              </a:rPr>
              <a:t>.Net</a:t>
            </a:r>
            <a:r>
              <a:rPr lang="en-US" baseline="0" dirty="0" smtClean="0">
                <a:solidFill>
                  <a:schemeClr val="bg1"/>
                </a:solidFill>
              </a:rPr>
              <a:t> makes the job of memory management easier for programmers, it is not a magic bullet, and keeping memory usage in mind is still very important, especially for large and demanding applications such as these.</a:t>
            </a:r>
          </a:p>
          <a:p>
            <a:pPr>
              <a:buFontTx/>
              <a:buChar char="-"/>
            </a:pPr>
            <a:endParaRPr lang="en-US" baseline="0" dirty="0" smtClean="0">
              <a:solidFill>
                <a:schemeClr val="bg1"/>
              </a:solidFill>
            </a:endParaRPr>
          </a:p>
          <a:p>
            <a:pPr>
              <a:buFontTx/>
              <a:buChar char="-"/>
            </a:pPr>
            <a:endParaRPr lang="en-US" baseline="0" dirty="0" smtClean="0">
              <a:solidFill>
                <a:schemeClr val="bg1"/>
              </a:solidFill>
            </a:endParaRPr>
          </a:p>
        </p:txBody>
      </p:sp>
      <p:sp>
        <p:nvSpPr>
          <p:cNvPr id="4" name="Slide Number Placeholder 3"/>
          <p:cNvSpPr>
            <a:spLocks noGrp="1"/>
          </p:cNvSpPr>
          <p:nvPr>
            <p:ph type="sldNum" sz="quarter" idx="10"/>
          </p:nvPr>
        </p:nvSpPr>
        <p:spPr/>
        <p:txBody>
          <a:bodyPr/>
          <a:lstStyle/>
          <a:p>
            <a:fld id="{6C3D0FA3-0117-45CC-9D99-802D599C83F4}"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-Again, our system was very heavily </a:t>
            </a:r>
            <a:r>
              <a:rPr lang="en-US" dirty="0" err="1" smtClean="0"/>
              <a:t>plugin</a:t>
            </a:r>
            <a:r>
              <a:rPr lang="en-US" dirty="0" smtClean="0"/>
              <a:t> based, and</a:t>
            </a:r>
            <a:r>
              <a:rPr lang="en-US" baseline="0" dirty="0" smtClean="0"/>
              <a:t> we found that this worked quite well.</a:t>
            </a:r>
          </a:p>
          <a:p>
            <a:r>
              <a:rPr lang="en-US" dirty="0" smtClean="0"/>
              <a:t>-Each workflow was implemented as a separate client and server </a:t>
            </a:r>
            <a:r>
              <a:rPr lang="en-US" dirty="0" err="1" smtClean="0"/>
              <a:t>plugin</a:t>
            </a:r>
            <a:r>
              <a:rPr lang="en-US" dirty="0" smtClean="0"/>
              <a:t>, and each </a:t>
            </a:r>
            <a:r>
              <a:rPr lang="en-US" dirty="0" err="1" smtClean="0"/>
              <a:t>plugin</a:t>
            </a:r>
            <a:r>
              <a:rPr lang="en-US" dirty="0" smtClean="0"/>
              <a:t> exists in its own </a:t>
            </a:r>
            <a:r>
              <a:rPr lang="en-US" dirty="0" err="1" smtClean="0"/>
              <a:t>dll</a:t>
            </a:r>
            <a:r>
              <a:rPr lang="en-US" dirty="0" smtClean="0"/>
              <a:t>.</a:t>
            </a:r>
          </a:p>
          <a:p>
            <a:r>
              <a:rPr lang="en-US" dirty="0" smtClean="0"/>
              <a:t>-When the </a:t>
            </a:r>
            <a:r>
              <a:rPr lang="en-US" dirty="0" err="1" smtClean="0"/>
              <a:t>plugin</a:t>
            </a:r>
            <a:r>
              <a:rPr lang="en-US" dirty="0" smtClean="0"/>
              <a:t> was changed only its </a:t>
            </a:r>
            <a:r>
              <a:rPr lang="en-US" dirty="0" err="1" smtClean="0"/>
              <a:t>dlls</a:t>
            </a:r>
            <a:r>
              <a:rPr lang="en-US" dirty="0" smtClean="0"/>
              <a:t> were updated.</a:t>
            </a:r>
          </a:p>
          <a:p>
            <a:endParaRPr lang="en-US" dirty="0"/>
          </a:p>
        </p:txBody>
      </p:sp>
      <p:sp>
        <p:nvSpPr>
          <p:cNvPr id="4" name="Slide Number Placeholder 3"/>
          <p:cNvSpPr>
            <a:spLocks noGrp="1"/>
          </p:cNvSpPr>
          <p:nvPr>
            <p:ph type="sldNum" sz="quarter" idx="10"/>
          </p:nvPr>
        </p:nvSpPr>
        <p:spPr/>
        <p:txBody>
          <a:bodyPr/>
          <a:lstStyle/>
          <a:p>
            <a:fld id="{6C3D0FA3-0117-45CC-9D99-802D599C83F4}"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main benefits</a:t>
            </a:r>
            <a:r>
              <a:rPr lang="en-US" baseline="0" dirty="0" smtClean="0"/>
              <a:t> of using this sort of </a:t>
            </a:r>
            <a:r>
              <a:rPr lang="en-US" baseline="0" dirty="0" err="1" smtClean="0"/>
              <a:t>plugin</a:t>
            </a:r>
            <a:r>
              <a:rPr lang="en-US" baseline="0" dirty="0" smtClean="0"/>
              <a:t> based architecture is that it allowed us to mitigate problems associated with job failures or </a:t>
            </a:r>
            <a:r>
              <a:rPr lang="en-US" baseline="0" dirty="0" err="1" smtClean="0"/>
              <a:t>plugin</a:t>
            </a:r>
            <a:r>
              <a:rPr lang="en-US" baseline="0" dirty="0" smtClean="0"/>
              <a:t> crashes.</a:t>
            </a:r>
          </a:p>
          <a:p>
            <a:r>
              <a:rPr lang="en-US" baseline="0" dirty="0" smtClean="0"/>
              <a:t>-Any time a failure occurred it was isolated to a single </a:t>
            </a:r>
            <a:r>
              <a:rPr lang="en-US" baseline="0" dirty="0" err="1" smtClean="0"/>
              <a:t>dll</a:t>
            </a:r>
            <a:r>
              <a:rPr lang="en-US" baseline="0" dirty="0" smtClean="0"/>
              <a:t>, and when any problems did come up, all the other jobs were unaffected.</a:t>
            </a:r>
          </a:p>
          <a:p>
            <a:r>
              <a:rPr lang="en-US" baseline="0" dirty="0" smtClean="0"/>
              <a:t>-The reason this worked is that only a single active job was kept in memory at a time.</a:t>
            </a:r>
          </a:p>
          <a:p>
            <a:r>
              <a:rPr lang="en-US" baseline="0" dirty="0" smtClean="0"/>
              <a:t>-As soon as a job is updated during an update cycle its state is serialized into the database before moving on to the next job,</a:t>
            </a:r>
          </a:p>
          <a:p>
            <a:r>
              <a:rPr lang="en-US" baseline="0" dirty="0" smtClean="0"/>
              <a:t>-So when a job fails or there is a crash, we just remove the job and move on to the next one as if nothing ever happened.</a:t>
            </a:r>
          </a:p>
          <a:p>
            <a:endParaRPr lang="en-US" dirty="0"/>
          </a:p>
        </p:txBody>
      </p:sp>
      <p:sp>
        <p:nvSpPr>
          <p:cNvPr id="4" name="Slide Number Placeholder 3"/>
          <p:cNvSpPr>
            <a:spLocks noGrp="1"/>
          </p:cNvSpPr>
          <p:nvPr>
            <p:ph type="sldNum" sz="quarter" idx="10"/>
          </p:nvPr>
        </p:nvSpPr>
        <p:spPr/>
        <p:txBody>
          <a:bodyPr/>
          <a:lstStyle/>
          <a:p>
            <a:fld id="{6C3D0FA3-0117-45CC-9D99-802D599C83F4}"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-As I’ve mentioned</a:t>
            </a:r>
            <a:r>
              <a:rPr lang="en-US" baseline="0" dirty="0" smtClean="0">
                <a:solidFill>
                  <a:schemeClr val="bg1"/>
                </a:solidFill>
              </a:rPr>
              <a:t> already, all messages are sent through a SQL database</a:t>
            </a:r>
          </a:p>
          <a:p>
            <a:pPr marL="0" marR="0" lvl="3"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-The way this works is that the sender posts a message to a table,</a:t>
            </a:r>
          </a:p>
          <a:p>
            <a:pPr marL="0" marR="0" lvl="3"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-The recipient checks the table periodically,</a:t>
            </a:r>
          </a:p>
          <a:p>
            <a:pPr marL="0" marR="0" lvl="3"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-And when the recipient finds a message addressed to it the message is removed and processed.</a:t>
            </a:r>
            <a:endParaRPr lang="en-US" dirty="0" smtClean="0">
              <a:solidFill>
                <a:schemeClr val="bg1"/>
              </a:solidFill>
            </a:endParaRPr>
          </a:p>
        </p:txBody>
      </p:sp>
      <p:sp>
        <p:nvSpPr>
          <p:cNvPr id="4" name="Slide Number Placeholder 3"/>
          <p:cNvSpPr>
            <a:spLocks noGrp="1"/>
          </p:cNvSpPr>
          <p:nvPr>
            <p:ph type="sldNum" sz="quarter" idx="10"/>
          </p:nvPr>
        </p:nvSpPr>
        <p:spPr/>
        <p:txBody>
          <a:bodyPr/>
          <a:lstStyle/>
          <a:p>
            <a:fld id="{6C3D0FA3-0117-45CC-9D99-802D599C83F4}"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-The</a:t>
            </a:r>
            <a:r>
              <a:rPr lang="en-US" baseline="0" dirty="0" smtClean="0">
                <a:solidFill>
                  <a:schemeClr val="bg1"/>
                </a:solidFill>
              </a:rPr>
              <a:t> main benefit of a messaging system like this is the inherently transactional and fault tolerant nature of SQL Server itself.</a:t>
            </a:r>
          </a:p>
          <a:p>
            <a:pPr marL="0" marR="0" lvl="3"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-If a message was sent, we could be sure that it would always get through to the recipient, assuming that recipient was able to connect to the database.  Since messages remained posted until they were received, we could have situations where a machine would go down or be rebooted, and this wouldn’t cause a job failure because the message would be picked up by the recipient as soon as it came back online.  This was especially useful on the server side, since we could take the server down for maintenance without having to put the farm into an inactive or “paused” sort of state.</a:t>
            </a:r>
          </a:p>
          <a:p>
            <a:pPr marL="0" marR="0" lvl="3"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bg1"/>
              </a:solidFill>
            </a:endParaRPr>
          </a:p>
          <a:p>
            <a:pPr marL="0" marR="0" lvl="3"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a:t>
            </a:r>
            <a:r>
              <a:rPr lang="en-US" baseline="0" dirty="0" smtClean="0">
                <a:solidFill>
                  <a:schemeClr val="bg1"/>
                </a:solidFill>
              </a:rPr>
              <a:t>This worked well for the most part, but there were a number of drawbacks.</a:t>
            </a:r>
          </a:p>
          <a:p>
            <a:pPr marL="0" marR="0" lvl="3"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bg1"/>
              </a:solidFill>
            </a:endParaRPr>
          </a:p>
          <a:p>
            <a:pPr marL="0" marR="0" lvl="3" indent="0" algn="l" defTabSz="914400" rtl="0" eaLnBrk="1" fontAlgn="auto" latinLnBrk="0" hangingPunct="1">
              <a:lnSpc>
                <a:spcPct val="100000"/>
              </a:lnSpc>
              <a:spcBef>
                <a:spcPts val="0"/>
              </a:spcBef>
              <a:spcAft>
                <a:spcPts val="0"/>
              </a:spcAft>
              <a:buClrTx/>
              <a:buSzTx/>
              <a:buFontTx/>
              <a:buChar char="-"/>
              <a:tabLst/>
              <a:defRPr/>
            </a:pPr>
            <a:r>
              <a:rPr lang="en-US" dirty="0" smtClean="0">
                <a:solidFill>
                  <a:schemeClr val="bg1"/>
                </a:solidFill>
              </a:rPr>
              <a:t>The initial system worked well for a few machines,</a:t>
            </a:r>
            <a:r>
              <a:rPr lang="en-US" baseline="0" dirty="0" smtClean="0">
                <a:solidFill>
                  <a:schemeClr val="bg1"/>
                </a:solidFill>
              </a:rPr>
              <a:t> but did not scale well as the number of machines grew.  Once the farm grew past a certain point, the database needed to be tuned to reduce the load on the SQL server which was beginning to grow out of control.  This was not really a fault with SQL, and was more of an issue with how some of the tables were designed.</a:t>
            </a:r>
          </a:p>
          <a:p>
            <a:pPr marL="0" marR="0" lvl="3" indent="0" algn="l" defTabSz="914400" rtl="0" eaLnBrk="1" fontAlgn="auto" latinLnBrk="0" hangingPunct="1">
              <a:lnSpc>
                <a:spcPct val="100000"/>
              </a:lnSpc>
              <a:spcBef>
                <a:spcPts val="0"/>
              </a:spcBef>
              <a:spcAft>
                <a:spcPts val="0"/>
              </a:spcAft>
              <a:buClrTx/>
              <a:buSzTx/>
              <a:buFontTx/>
              <a:buChar char="-"/>
              <a:tabLst/>
              <a:defRPr/>
            </a:pPr>
            <a:r>
              <a:rPr lang="en-US" baseline="0" dirty="0" smtClean="0">
                <a:solidFill>
                  <a:schemeClr val="bg1"/>
                </a:solidFill>
              </a:rPr>
              <a:t>The main drawback here was that problems with the SQL server affected the entire farm.  If the SQL server went down or needed to be rebooted, the entire farm was down until the SQL server was brought back online.  In many cases, problems with the SQL server would lead to lost messages and jobs that would need to be cancelled and restarted.</a:t>
            </a:r>
          </a:p>
          <a:p>
            <a:pPr marL="0" marR="0" lvl="3" indent="0" algn="l" defTabSz="914400" rtl="0" eaLnBrk="1" fontAlgn="auto" latinLnBrk="0" hangingPunct="1">
              <a:lnSpc>
                <a:spcPct val="100000"/>
              </a:lnSpc>
              <a:spcBef>
                <a:spcPts val="0"/>
              </a:spcBef>
              <a:spcAft>
                <a:spcPts val="0"/>
              </a:spcAft>
              <a:buClrTx/>
              <a:buSzTx/>
              <a:buFontTx/>
              <a:buChar char="-"/>
              <a:tabLst/>
              <a:defRPr/>
            </a:pPr>
            <a:r>
              <a:rPr lang="en-US" baseline="0" dirty="0" smtClean="0">
                <a:solidFill>
                  <a:schemeClr val="bg1"/>
                </a:solidFill>
              </a:rPr>
              <a:t>Another issue was that messages posted to the database would only be picked up once the recipient got around to checking for pending messages, and as a result every message had a delay between when it was sent and when it was received.  This wasn’t really a problem per-se, but it was an undesirable side effect.</a:t>
            </a:r>
          </a:p>
          <a:p>
            <a:pPr marL="0" marR="0" lvl="3" indent="0" algn="l" defTabSz="914400" rtl="0" eaLnBrk="1" fontAlgn="auto" latinLnBrk="0" hangingPunct="1">
              <a:lnSpc>
                <a:spcPct val="100000"/>
              </a:lnSpc>
              <a:spcBef>
                <a:spcPts val="0"/>
              </a:spcBef>
              <a:spcAft>
                <a:spcPts val="0"/>
              </a:spcAft>
              <a:buClrTx/>
              <a:buSzTx/>
              <a:buFontTx/>
              <a:buChar char="-"/>
              <a:tabLst/>
              <a:defRPr/>
            </a:pPr>
            <a:endParaRPr lang="en-US" baseline="0" dirty="0" smtClean="0">
              <a:solidFill>
                <a:schemeClr val="bg1"/>
              </a:solidFill>
            </a:endParaRPr>
          </a:p>
        </p:txBody>
      </p:sp>
      <p:sp>
        <p:nvSpPr>
          <p:cNvPr id="4" name="Slide Number Placeholder 3"/>
          <p:cNvSpPr>
            <a:spLocks noGrp="1"/>
          </p:cNvSpPr>
          <p:nvPr>
            <p:ph type="sldNum" sz="quarter" idx="10"/>
          </p:nvPr>
        </p:nvSpPr>
        <p:spPr/>
        <p:txBody>
          <a:bodyPr/>
          <a:lstStyle/>
          <a:p>
            <a:fld id="{6C3D0FA3-0117-45CC-9D99-802D599C83F4}"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We have a number of ideas for potential improvements to this system that we’d like to investigate in the near future</a:t>
            </a:r>
            <a:endParaRPr lang="en-US" dirty="0"/>
          </a:p>
        </p:txBody>
      </p:sp>
      <p:sp>
        <p:nvSpPr>
          <p:cNvPr id="4" name="Slide Number Placeholder 3"/>
          <p:cNvSpPr>
            <a:spLocks noGrp="1"/>
          </p:cNvSpPr>
          <p:nvPr>
            <p:ph type="sldNum" sz="quarter" idx="10"/>
          </p:nvPr>
        </p:nvSpPr>
        <p:spPr/>
        <p:txBody>
          <a:bodyPr/>
          <a:lstStyle/>
          <a:p>
            <a:fld id="{6C3D0FA3-0117-45CC-9D99-802D599C83F4}"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-We’d</a:t>
            </a:r>
            <a:r>
              <a:rPr lang="en-US" baseline="0" dirty="0" smtClean="0"/>
              <a:t> like to be able to dynamically allocate groups of machines for specific tasks. This would be useful for scenarios where we’d like to make sure that there are enough machines available to get important jobs through the farm as quickly as possible while still being able to let other jobs go through.  For instance, if we need to get a build or lightmap finished for a particular milestone, we’d like to be able to quickly set aside a chunk of machines that would only be used for that job.</a:t>
            </a:r>
          </a:p>
          <a:p>
            <a:r>
              <a:rPr lang="en-US" baseline="0" dirty="0" smtClean="0"/>
              <a:t>-Another feature that we’d like to have is to be able to restart a job from a specific point.  This would be really useful for cases where a job failed and we’d like to start the job back up from just before the point of failure so that we can debug the problem without having to start the job from the beginning and waiting however long it took for the job to get to that point.</a:t>
            </a:r>
          </a:p>
          <a:p>
            <a:r>
              <a:rPr lang="en-US" baseline="0" dirty="0" smtClean="0"/>
              <a:t>-There’s a lot of work that can be done in the tools we have to work with farm.  For example, it would be really useful to have some sort of graphical tool for managing client machines or to use for defining arbitrary job types.</a:t>
            </a:r>
          </a:p>
          <a:p>
            <a:r>
              <a:rPr lang="en-US" baseline="0" dirty="0" smtClean="0"/>
              <a:t>-We’d love to have a small staging farm that we could use to test changes.  Right now there’s a very limited amount of testing that can be done locally, and at the moment we pretty much just have to be very confident in the changes that are made, and once the changes are checked in we usually have to watch closely for a while to make sure that those changes aren’t having any unexpected side effects on the rest of the farm.</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-Another major feature that we’d love to implement is to extend the farm to make use of idle PCs.  There are a large number of PCs in the studio that are essentially idle for most of the day and pretty much all night, and if we could make use of these idle machines we could effectively double the amount of available processing power.  Of course, there are a large number of challenges that we would need to tackle in order to get this working well enough for production use.</a:t>
            </a:r>
          </a:p>
          <a:p>
            <a:endParaRPr lang="en-US" dirty="0"/>
          </a:p>
        </p:txBody>
      </p:sp>
      <p:sp>
        <p:nvSpPr>
          <p:cNvPr id="4" name="Slide Number Placeholder 3"/>
          <p:cNvSpPr>
            <a:spLocks noGrp="1"/>
          </p:cNvSpPr>
          <p:nvPr>
            <p:ph type="sldNum" sz="quarter" idx="10"/>
          </p:nvPr>
        </p:nvSpPr>
        <p:spPr/>
        <p:txBody>
          <a:bodyPr/>
          <a:lstStyle/>
          <a:p>
            <a:fld id="{6C3D0FA3-0117-45CC-9D99-802D599C83F4}"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a couple of new</a:t>
            </a:r>
            <a:r>
              <a:rPr lang="en-US" baseline="0" dirty="0" smtClean="0"/>
              <a:t> technologies that were introduced in </a:t>
            </a:r>
            <a:r>
              <a:rPr lang="en-US" baseline="0" dirty="0" err="1" smtClean="0"/>
              <a:t>.Net</a:t>
            </a:r>
            <a:r>
              <a:rPr lang="en-US" baseline="0" dirty="0" smtClean="0"/>
              <a:t> 3.0 that could be useful for the farm.</a:t>
            </a:r>
          </a:p>
          <a:p>
            <a:r>
              <a:rPr lang="en-US" baseline="0" dirty="0" smtClean="0"/>
              <a:t>-Windows Communication Foundation, or WCF, is a communication framework that looks like very attractive alternative to the SQL messaging system we have right now.</a:t>
            </a:r>
          </a:p>
          <a:p>
            <a:r>
              <a:rPr lang="en-US" baseline="0" dirty="0" smtClean="0"/>
              <a:t>-Windows Workflow Foundation, that’s WF and not WWF, is an interesting technology that is used for defining workflows in a visual manner from within Visual Studio.  Because the farm is essentially a collection of workflows, this technology could be quite beneficial.</a:t>
            </a:r>
            <a:endParaRPr lang="en-US" dirty="0"/>
          </a:p>
        </p:txBody>
      </p:sp>
      <p:sp>
        <p:nvSpPr>
          <p:cNvPr id="4" name="Slide Number Placeholder 3"/>
          <p:cNvSpPr>
            <a:spLocks noGrp="1"/>
          </p:cNvSpPr>
          <p:nvPr>
            <p:ph type="sldNum" sz="quarter" idx="10"/>
          </p:nvPr>
        </p:nvSpPr>
        <p:spPr/>
        <p:txBody>
          <a:bodyPr/>
          <a:lstStyle/>
          <a:p>
            <a:fld id="{6C3D0FA3-0117-45CC-9D99-802D599C83F4}"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What exactly is the farm?</a:t>
            </a:r>
            <a:endParaRPr lang="en-US" dirty="0"/>
          </a:p>
        </p:txBody>
      </p:sp>
      <p:sp>
        <p:nvSpPr>
          <p:cNvPr id="4" name="Slide Number Placeholder 3"/>
          <p:cNvSpPr>
            <a:spLocks noGrp="1"/>
          </p:cNvSpPr>
          <p:nvPr>
            <p:ph type="sldNum" sz="quarter" idx="10"/>
          </p:nvPr>
        </p:nvSpPr>
        <p:spPr/>
        <p:txBody>
          <a:bodyPr/>
          <a:lstStyle/>
          <a:p>
            <a:fld id="{6C3D0FA3-0117-45CC-9D99-802D599C83F4}"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3D0FA3-0117-45CC-9D99-802D599C83F4}"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-It is important to remember that</a:t>
            </a:r>
            <a:r>
              <a:rPr lang="en-US" baseline="0" dirty="0" smtClean="0">
                <a:solidFill>
                  <a:schemeClr val="bg1"/>
                </a:solidFill>
              </a:rPr>
              <a:t> even though </a:t>
            </a:r>
            <a:r>
              <a:rPr lang="en-US" baseline="0" dirty="0" err="1" smtClean="0">
                <a:solidFill>
                  <a:schemeClr val="bg1"/>
                </a:solidFill>
              </a:rPr>
              <a:t>Bungie</a:t>
            </a:r>
            <a:r>
              <a:rPr lang="en-US" baseline="0" dirty="0" smtClean="0">
                <a:solidFill>
                  <a:schemeClr val="bg1"/>
                </a:solidFill>
              </a:rPr>
              <a:t> has made a significant investment in this system over the years, you don’t necessarily need to make an investment of this size in order to get some of the major benefits of automation or distribution.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-In fact you probably don’t even need to write the whole system yourself…</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6C3D0FA3-0117-45CC-9D99-802D599C83F4}"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-There</a:t>
            </a:r>
            <a:r>
              <a:rPr lang="en-US" baseline="0" dirty="0" smtClean="0">
                <a:solidFill>
                  <a:schemeClr val="bg1"/>
                </a:solidFill>
              </a:rPr>
              <a:t> are a number of middleware packages out there that are designed specifically for this type of problem.</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-If we were starting from scratch right now, we would definitely be giving some of these packages some serious consideration.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-Unfortunately most of these systems either didn’t exist or weren’t quite mature enough when we started writing our system.</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-Check out the appendix at the end of this slide deck for a few links to some of these packages.  These slides will be available on Bungie.net after the conference, and I encourage everyone to download the slides after the show and check them out.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bg1"/>
              </a:solidFill>
            </a:endParaRPr>
          </a:p>
        </p:txBody>
      </p:sp>
      <p:sp>
        <p:nvSpPr>
          <p:cNvPr id="4" name="Slide Number Placeholder 3"/>
          <p:cNvSpPr>
            <a:spLocks noGrp="1"/>
          </p:cNvSpPr>
          <p:nvPr>
            <p:ph type="sldNum" sz="quarter" idx="10"/>
          </p:nvPr>
        </p:nvSpPr>
        <p:spPr/>
        <p:txBody>
          <a:bodyPr/>
          <a:lstStyle/>
          <a:p>
            <a:fld id="{6C3D0FA3-0117-45CC-9D99-802D599C83F4}"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-Here are a couple of tips for starting a farm of your own.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-First, start off</a:t>
            </a:r>
            <a:r>
              <a:rPr lang="en-US" baseline="0" dirty="0" smtClean="0">
                <a:solidFill>
                  <a:schemeClr val="bg1"/>
                </a:solidFill>
              </a:rPr>
              <a:t> small.  Use just one or two machines for running automated jobs.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-Automate first and then worry about distribution later.  It’s much easier to get the system up and running from end to end without having to worry about distributing the workload, and you’ll be able to see some of the advantages of having the system in place much sooner.</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-I’d recommend starting with simple but widely used tasks. The binary build system is a perfect system to start out with.</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-And finally, try to focus on usability.  One of the main goals is to relieve the headache associated with having the end users running these tasks on their own machines, so it’s really important to make the system as simple and easy to use as possible.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bg1"/>
              </a:solidFill>
            </a:endParaRPr>
          </a:p>
        </p:txBody>
      </p:sp>
      <p:sp>
        <p:nvSpPr>
          <p:cNvPr id="4" name="Slide Number Placeholder 3"/>
          <p:cNvSpPr>
            <a:spLocks noGrp="1"/>
          </p:cNvSpPr>
          <p:nvPr>
            <p:ph type="sldNum" sz="quarter" idx="10"/>
          </p:nvPr>
        </p:nvSpPr>
        <p:spPr/>
        <p:txBody>
          <a:bodyPr/>
          <a:lstStyle/>
          <a:p>
            <a:fld id="{6C3D0FA3-0117-45CC-9D99-802D599C83F4}"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bg1"/>
                </a:solidFill>
              </a:rPr>
              <a:t>-One of the main takeaways from this talk is that automating</a:t>
            </a:r>
            <a:r>
              <a:rPr lang="en-US" baseline="0" dirty="0" smtClean="0">
                <a:solidFill>
                  <a:schemeClr val="bg1"/>
                </a:solidFill>
              </a:rPr>
              <a:t> repetitive tasks can have a big payoff no matter what the scale.</a:t>
            </a:r>
          </a:p>
          <a:p>
            <a:r>
              <a:rPr lang="en-US" dirty="0" smtClean="0">
                <a:solidFill>
                  <a:schemeClr val="bg1"/>
                </a:solidFill>
              </a:rPr>
              <a:t>-Middleware</a:t>
            </a:r>
            <a:r>
              <a:rPr lang="en-US" baseline="0" dirty="0" smtClean="0">
                <a:solidFill>
                  <a:schemeClr val="bg1"/>
                </a:solidFill>
              </a:rPr>
              <a:t> solutions are available, so it’s not completely necessary to write the whole system from scratch.</a:t>
            </a:r>
          </a:p>
          <a:p>
            <a:endParaRPr lang="en-US" baseline="0" dirty="0" smtClean="0">
              <a:solidFill>
                <a:schemeClr val="bg1"/>
              </a:solidFill>
            </a:endParaRPr>
          </a:p>
          <a:p>
            <a:r>
              <a:rPr lang="en-US" baseline="0" dirty="0" smtClean="0">
                <a:solidFill>
                  <a:schemeClr val="bg1"/>
                </a:solidFill>
              </a:rPr>
              <a:t>-And finally, asset processing systems like the one that was presented today might not be the sexiest or most exciting aspect of game development, but they can have a huge impact on studio efficiency and iteration time, to the point where </a:t>
            </a:r>
            <a:r>
              <a:rPr lang="en-US" baseline="0" dirty="0" err="1" smtClean="0">
                <a:solidFill>
                  <a:schemeClr val="bg1"/>
                </a:solidFill>
              </a:rPr>
              <a:t>Bungie</a:t>
            </a:r>
            <a:r>
              <a:rPr lang="en-US" baseline="0" dirty="0" smtClean="0">
                <a:solidFill>
                  <a:schemeClr val="bg1"/>
                </a:solidFill>
              </a:rPr>
              <a:t> simply could not have been able to ship Halo3 on time and at the same quality level without it.</a:t>
            </a:r>
          </a:p>
          <a:p>
            <a:endParaRPr lang="en-US" dirty="0"/>
          </a:p>
        </p:txBody>
      </p:sp>
      <p:sp>
        <p:nvSpPr>
          <p:cNvPr id="4" name="Slide Number Placeholder 3"/>
          <p:cNvSpPr>
            <a:spLocks noGrp="1"/>
          </p:cNvSpPr>
          <p:nvPr>
            <p:ph type="sldNum" sz="quarter" idx="10"/>
          </p:nvPr>
        </p:nvSpPr>
        <p:spPr/>
        <p:txBody>
          <a:bodyPr/>
          <a:lstStyle/>
          <a:p>
            <a:fld id="{6C3D0FA3-0117-45CC-9D99-802D599C83F4}"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3D0FA3-0117-45CC-9D99-802D599C83F4}"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3D0FA3-0117-45CC-9D99-802D599C83F4}" type="slidenum">
              <a:rPr lang="en-US" smtClean="0"/>
              <a:pPr/>
              <a:t>56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3D0FA3-0117-45CC-9D99-802D599C83F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3D0FA3-0117-45CC-9D99-802D599C83F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3D0FA3-0117-45CC-9D99-802D599C83F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a:t>
            </a:r>
            <a:r>
              <a:rPr lang="en-US" baseline="0" dirty="0" smtClean="0"/>
              <a:t> we have in place is a distributed client/server system that is designed to handle complex and time consuming tasks by splitting them up and running the pieces in parallel.  The system services an arbitrary number of these tasks on-demand as they are requested by members of the studio.</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the moment our distributed system uses about 180 rack-mounted machines which contain around 300 processors in total, and additionally has a small pool of Xbox dev kits.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a critical system at </a:t>
            </a:r>
            <a:r>
              <a:rPr lang="en-US" baseline="0" dirty="0" err="1" smtClean="0"/>
              <a:t>Bungie</a:t>
            </a:r>
            <a:r>
              <a:rPr lang="en-US" baseline="0" dirty="0" smtClean="0"/>
              <a:t>, and we have invested a lot in the physical resources as well as in development time.  However, an investment of this size is not necessarily required to benefit from automation and distributed task processing.  In fact, many studios can still see significant gains with only a handful of machines using a system like the one presented in this talk.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C3D0FA3-0117-45CC-9D99-802D599C83F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4D69BC-1727-4D37-BCD1-4DAAFD28B4FD}" type="datetimeFigureOut">
              <a:rPr lang="en-US" smtClean="0"/>
              <a:pPr/>
              <a:t>2/25/2008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2FCC7-C257-43C5-BDDC-C084D0E3B5A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4D69BC-1727-4D37-BCD1-4DAAFD28B4FD}" type="datetimeFigureOut">
              <a:rPr lang="en-US" smtClean="0"/>
              <a:pPr/>
              <a:t>2/25/2008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2FCC7-C257-43C5-BDDC-C084D0E3B5A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4D69BC-1727-4D37-BCD1-4DAAFD28B4FD}" type="datetimeFigureOut">
              <a:rPr lang="en-US" smtClean="0"/>
              <a:pPr/>
              <a:t>2/25/2008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2FCC7-C257-43C5-BDDC-C084D0E3B5A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4D69BC-1727-4D37-BCD1-4DAAFD28B4FD}" type="datetimeFigureOut">
              <a:rPr lang="en-US" smtClean="0"/>
              <a:pPr/>
              <a:t>2/25/2008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2FCC7-C257-43C5-BDDC-C084D0E3B5A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4D69BC-1727-4D37-BCD1-4DAAFD28B4FD}" type="datetimeFigureOut">
              <a:rPr lang="en-US" smtClean="0"/>
              <a:pPr/>
              <a:t>2/25/2008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2FCC7-C257-43C5-BDDC-C084D0E3B5A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4D69BC-1727-4D37-BCD1-4DAAFD28B4FD}" type="datetimeFigureOut">
              <a:rPr lang="en-US" smtClean="0"/>
              <a:pPr/>
              <a:t>2/25/2008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2FCC7-C257-43C5-BDDC-C084D0E3B5A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4D69BC-1727-4D37-BCD1-4DAAFD28B4FD}" type="datetimeFigureOut">
              <a:rPr lang="en-US" smtClean="0"/>
              <a:pPr/>
              <a:t>2/25/2008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62FCC7-C257-43C5-BDDC-C084D0E3B5A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4D69BC-1727-4D37-BCD1-4DAAFD28B4FD}" type="datetimeFigureOut">
              <a:rPr lang="en-US" smtClean="0"/>
              <a:pPr/>
              <a:t>2/25/2008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62FCC7-C257-43C5-BDDC-C084D0E3B5A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4D69BC-1727-4D37-BCD1-4DAAFD28B4FD}" type="datetimeFigureOut">
              <a:rPr lang="en-US" smtClean="0"/>
              <a:pPr/>
              <a:t>2/25/2008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62FCC7-C257-43C5-BDDC-C084D0E3B5A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4D69BC-1727-4D37-BCD1-4DAAFD28B4FD}" type="datetimeFigureOut">
              <a:rPr lang="en-US" smtClean="0"/>
              <a:pPr/>
              <a:t>2/25/2008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2FCC7-C257-43C5-BDDC-C084D0E3B5A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4D69BC-1727-4D37-BCD1-4DAAFD28B4FD}" type="datetimeFigureOut">
              <a:rPr lang="en-US" smtClean="0"/>
              <a:pPr/>
              <a:t>2/25/2008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2FCC7-C257-43C5-BDDC-C084D0E3B5A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4D69BC-1727-4D37-BCD1-4DAAFD28B4FD}" type="datetimeFigureOut">
              <a:rPr lang="en-US" smtClean="0"/>
              <a:pPr/>
              <a:t>2/25/2008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2FCC7-C257-43C5-BDDC-C084D0E3B5A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56.xml.rels><?xml version="1.0" encoding="UTF-8" standalone="yes"?>
<Relationships xmlns="http://schemas.openxmlformats.org/package/2006/relationships"><Relationship Id="rId3" Type="http://schemas.openxmlformats.org/officeDocument/2006/relationships/hyperlink" Target="http://www.digipede.net/" TargetMode="External"/><Relationship Id="rId7" Type="http://schemas.openxmlformats.org/officeDocument/2006/relationships/hyperlink" Target="http://msdn2.microsoft.com/en-us/library/microsoft.computecluster(VS.85).aspx"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hyperlink" Target="http://technet.microsoft.com/en-us/ccs/default.aspx" TargetMode="External"/><Relationship Id="rId5" Type="http://schemas.openxmlformats.org/officeDocument/2006/relationships/hyperlink" Target="http://www.xoreax.com/" TargetMode="External"/><Relationship Id="rId4" Type="http://schemas.openxmlformats.org/officeDocument/2006/relationships/hyperlink" Target="http://www.pipelinef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background_01b.jpg"/>
          <p:cNvPicPr>
            <a:picLocks noChangeAspect="1"/>
          </p:cNvPicPr>
          <p:nvPr/>
        </p:nvPicPr>
        <p:blipFill>
          <a:blip r:embed="rId3"/>
          <a:stretch>
            <a:fillRect/>
          </a:stretch>
        </p:blipFill>
        <p:spPr>
          <a:xfrm>
            <a:off x="3166" y="0"/>
            <a:ext cx="9137668" cy="685800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What Bungie’s System Does</a:t>
            </a:r>
            <a:endParaRPr lang="en-US" dirty="0">
              <a:solidFill>
                <a:srgbClr val="FFC000"/>
              </a:solidFill>
            </a:endParaRPr>
          </a:p>
        </p:txBody>
      </p:sp>
      <p:sp>
        <p:nvSpPr>
          <p:cNvPr id="3" name="Content Placeholder 2"/>
          <p:cNvSpPr>
            <a:spLocks noGrp="1"/>
          </p:cNvSpPr>
          <p:nvPr>
            <p:ph idx="1"/>
          </p:nvPr>
        </p:nvSpPr>
        <p:spPr>
          <a:xfrm>
            <a:off x="457200" y="1600200"/>
            <a:ext cx="8077200" cy="4525963"/>
          </a:xfrm>
        </p:spPr>
        <p:txBody>
          <a:bodyPr/>
          <a:lstStyle/>
          <a:p>
            <a:r>
              <a:rPr lang="en-US" dirty="0" smtClean="0">
                <a:solidFill>
                  <a:schemeClr val="bg1"/>
                </a:solidFill>
              </a:rPr>
              <a:t>Speeds up time consuming tasks</a:t>
            </a:r>
          </a:p>
          <a:p>
            <a:pPr lvl="1"/>
            <a:r>
              <a:rPr lang="en-US" dirty="0" smtClean="0">
                <a:solidFill>
                  <a:schemeClr val="bg1"/>
                </a:solidFill>
              </a:rPr>
              <a:t>Faster iteration == more polished games</a:t>
            </a:r>
          </a:p>
          <a:p>
            <a:r>
              <a:rPr lang="en-US" dirty="0" smtClean="0">
                <a:solidFill>
                  <a:schemeClr val="bg1"/>
                </a:solidFill>
              </a:rPr>
              <a:t>Automates complex processes</a:t>
            </a:r>
          </a:p>
          <a:p>
            <a:pPr lvl="1"/>
            <a:r>
              <a:rPr lang="en-US" dirty="0" smtClean="0">
                <a:solidFill>
                  <a:schemeClr val="bg1"/>
                </a:solidFill>
              </a:rPr>
              <a:t>Not practical to run these workflows by hand</a:t>
            </a:r>
          </a:p>
          <a:p>
            <a:pPr lvl="1"/>
            <a:r>
              <a:rPr lang="en-US" dirty="0" smtClean="0">
                <a:solidFill>
                  <a:schemeClr val="bg1"/>
                </a:solidFill>
              </a:rPr>
              <a:t>Automation reduces human error, keeps increasing complexity under control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Main processes on “The Farm”</a:t>
            </a:r>
          </a:p>
        </p:txBody>
      </p:sp>
      <p:sp>
        <p:nvSpPr>
          <p:cNvPr id="3" name="Content Placeholder 2"/>
          <p:cNvSpPr>
            <a:spLocks noGrp="1"/>
          </p:cNvSpPr>
          <p:nvPr>
            <p:ph idx="1"/>
          </p:nvPr>
        </p:nvSpPr>
        <p:spPr/>
        <p:txBody>
          <a:bodyPr>
            <a:normAutofit fontScale="92500" lnSpcReduction="10000"/>
          </a:bodyPr>
          <a:lstStyle/>
          <a:p>
            <a:r>
              <a:rPr lang="en-US" dirty="0" smtClean="0">
                <a:solidFill>
                  <a:schemeClr val="bg1"/>
                </a:solidFill>
              </a:rPr>
              <a:t>Binary builds</a:t>
            </a:r>
          </a:p>
          <a:p>
            <a:pPr lvl="1"/>
            <a:r>
              <a:rPr lang="en-US" dirty="0" smtClean="0">
                <a:solidFill>
                  <a:schemeClr val="bg1"/>
                </a:solidFill>
              </a:rPr>
              <a:t>Game executables and tools</a:t>
            </a:r>
          </a:p>
          <a:p>
            <a:r>
              <a:rPr lang="en-US" dirty="0" smtClean="0">
                <a:solidFill>
                  <a:schemeClr val="bg1"/>
                </a:solidFill>
              </a:rPr>
              <a:t>Lightmap rendering</a:t>
            </a:r>
          </a:p>
          <a:p>
            <a:pPr lvl="1"/>
            <a:r>
              <a:rPr lang="en-US" dirty="0" smtClean="0">
                <a:solidFill>
                  <a:schemeClr val="bg1"/>
                </a:solidFill>
              </a:rPr>
              <a:t>Precomputed lighting</a:t>
            </a:r>
          </a:p>
          <a:p>
            <a:pPr lvl="1"/>
            <a:r>
              <a:rPr lang="en-US" dirty="0" smtClean="0">
                <a:solidFill>
                  <a:schemeClr val="bg1"/>
                </a:solidFill>
              </a:rPr>
              <a:t>Baked into level files</a:t>
            </a:r>
          </a:p>
          <a:p>
            <a:pPr lvl="1"/>
            <a:r>
              <a:rPr lang="en-US" dirty="0" smtClean="0">
                <a:solidFill>
                  <a:schemeClr val="bg1"/>
                </a:solidFill>
              </a:rPr>
              <a:t>Check out the talks by </a:t>
            </a:r>
            <a:r>
              <a:rPr lang="en-US" dirty="0" err="1" smtClean="0">
                <a:solidFill>
                  <a:schemeClr val="bg1"/>
                </a:solidFill>
              </a:rPr>
              <a:t>Hao</a:t>
            </a:r>
            <a:r>
              <a:rPr lang="en-US" dirty="0" smtClean="0">
                <a:solidFill>
                  <a:schemeClr val="bg1"/>
                </a:solidFill>
              </a:rPr>
              <a:t> Chen and </a:t>
            </a:r>
            <a:r>
              <a:rPr lang="en-US" dirty="0" err="1" smtClean="0">
                <a:solidFill>
                  <a:schemeClr val="bg1"/>
                </a:solidFill>
              </a:rPr>
              <a:t>Yaohua</a:t>
            </a:r>
            <a:r>
              <a:rPr lang="en-US" dirty="0" smtClean="0">
                <a:solidFill>
                  <a:schemeClr val="bg1"/>
                </a:solidFill>
              </a:rPr>
              <a:t> </a:t>
            </a:r>
            <a:r>
              <a:rPr lang="en-US" dirty="0" err="1" smtClean="0">
                <a:solidFill>
                  <a:schemeClr val="bg1"/>
                </a:solidFill>
              </a:rPr>
              <a:t>Hu</a:t>
            </a:r>
            <a:endParaRPr lang="en-US" dirty="0" smtClean="0">
              <a:solidFill>
                <a:schemeClr val="bg1"/>
              </a:solidFill>
            </a:endParaRPr>
          </a:p>
          <a:p>
            <a:r>
              <a:rPr lang="en-US" dirty="0" smtClean="0">
                <a:solidFill>
                  <a:schemeClr val="bg1"/>
                </a:solidFill>
              </a:rPr>
              <a:t>Content builds</a:t>
            </a:r>
          </a:p>
          <a:p>
            <a:pPr lvl="1"/>
            <a:r>
              <a:rPr lang="en-US" dirty="0" smtClean="0">
                <a:solidFill>
                  <a:schemeClr val="bg1"/>
                </a:solidFill>
              </a:rPr>
              <a:t>Raw assets into monolithic level files</a:t>
            </a:r>
          </a:p>
          <a:p>
            <a:r>
              <a:rPr lang="en-US" dirty="0" smtClean="0">
                <a:solidFill>
                  <a:schemeClr val="bg1"/>
                </a:solidFill>
              </a:rPr>
              <a:t>Several others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The </a:t>
            </a:r>
            <a:r>
              <a:rPr lang="en-US" dirty="0" err="1" smtClean="0">
                <a:solidFill>
                  <a:srgbClr val="FFC000"/>
                </a:solidFill>
              </a:rPr>
              <a:t>Bungie</a:t>
            </a:r>
            <a:r>
              <a:rPr lang="en-US" dirty="0" smtClean="0">
                <a:solidFill>
                  <a:srgbClr val="FFC000"/>
                </a:solidFill>
              </a:rPr>
              <a:t> Farm</a:t>
            </a:r>
            <a:endParaRPr lang="en-US" dirty="0">
              <a:solidFill>
                <a:srgbClr val="FFC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chemeClr val="bg1"/>
                </a:solidFill>
              </a:rPr>
              <a:t>3</a:t>
            </a:r>
            <a:r>
              <a:rPr lang="en-US" baseline="30000" dirty="0" smtClean="0">
                <a:solidFill>
                  <a:schemeClr val="bg1"/>
                </a:solidFill>
              </a:rPr>
              <a:t>rd</a:t>
            </a:r>
            <a:r>
              <a:rPr lang="en-US" dirty="0" smtClean="0">
                <a:solidFill>
                  <a:schemeClr val="bg1"/>
                </a:solidFill>
              </a:rPr>
              <a:t> iteration</a:t>
            </a:r>
          </a:p>
          <a:p>
            <a:r>
              <a:rPr lang="en-US" dirty="0" smtClean="0">
                <a:solidFill>
                  <a:schemeClr val="bg1"/>
                </a:solidFill>
              </a:rPr>
              <a:t>Halo 1:</a:t>
            </a:r>
          </a:p>
          <a:p>
            <a:pPr lvl="1"/>
            <a:r>
              <a:rPr lang="en-US" dirty="0" smtClean="0">
                <a:solidFill>
                  <a:schemeClr val="bg1"/>
                </a:solidFill>
              </a:rPr>
              <a:t>Asset processing mostly manual</a:t>
            </a:r>
          </a:p>
          <a:p>
            <a:pPr lvl="1"/>
            <a:r>
              <a:rPr lang="en-US" dirty="0" smtClean="0">
                <a:solidFill>
                  <a:schemeClr val="bg1"/>
                </a:solidFill>
              </a:rPr>
              <a:t>A few tasks were automated</a:t>
            </a:r>
          </a:p>
          <a:p>
            <a:r>
              <a:rPr lang="en-US" dirty="0" smtClean="0">
                <a:solidFill>
                  <a:schemeClr val="bg1"/>
                </a:solidFill>
              </a:rPr>
              <a:t>Halo 2: </a:t>
            </a:r>
          </a:p>
          <a:p>
            <a:pPr lvl="1"/>
            <a:r>
              <a:rPr lang="en-US" dirty="0" smtClean="0">
                <a:solidFill>
                  <a:schemeClr val="bg1"/>
                </a:solidFill>
              </a:rPr>
              <a:t>Several different systems to automate and distribute complex tasks</a:t>
            </a:r>
          </a:p>
          <a:p>
            <a:r>
              <a:rPr lang="en-US" dirty="0" smtClean="0">
                <a:solidFill>
                  <a:schemeClr val="bg1"/>
                </a:solidFill>
              </a:rPr>
              <a:t>Halo 3:</a:t>
            </a:r>
          </a:p>
          <a:p>
            <a:pPr lvl="1"/>
            <a:r>
              <a:rPr lang="en-US" dirty="0" smtClean="0">
                <a:solidFill>
                  <a:schemeClr val="bg1"/>
                </a:solidFill>
              </a:rPr>
              <a:t>Unified these systems into a single extensible system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Goals Achieved During Halo 3</a:t>
            </a:r>
            <a:endParaRPr lang="en-US" dirty="0">
              <a:solidFill>
                <a:srgbClr val="FFC000"/>
              </a:solidFill>
            </a:endParaRPr>
          </a:p>
        </p:txBody>
      </p:sp>
      <p:sp>
        <p:nvSpPr>
          <p:cNvPr id="3" name="Content Placeholder 2"/>
          <p:cNvSpPr>
            <a:spLocks noGrp="1"/>
          </p:cNvSpPr>
          <p:nvPr>
            <p:ph idx="1"/>
          </p:nvPr>
        </p:nvSpPr>
        <p:spPr/>
        <p:txBody>
          <a:bodyPr/>
          <a:lstStyle/>
          <a:p>
            <a:r>
              <a:rPr lang="en-US" dirty="0" smtClean="0">
                <a:solidFill>
                  <a:schemeClr val="bg1"/>
                </a:solidFill>
              </a:rPr>
              <a:t>Unified the codebases, implemented a single system that is flexible and generic</a:t>
            </a:r>
          </a:p>
          <a:p>
            <a:r>
              <a:rPr lang="en-US" dirty="0" smtClean="0">
                <a:solidFill>
                  <a:schemeClr val="bg1"/>
                </a:solidFill>
              </a:rPr>
              <a:t>Unified server pools, one farm for all</a:t>
            </a:r>
          </a:p>
          <a:p>
            <a:r>
              <a:rPr lang="en-US" dirty="0" smtClean="0">
                <a:solidFill>
                  <a:schemeClr val="bg1"/>
                </a:solidFill>
              </a:rPr>
              <a:t>Updated the technology (.NET), and made it easier to develop for and maintain</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What Our System Has Done</a:t>
            </a:r>
            <a:endParaRPr lang="en-US" dirty="0">
              <a:solidFill>
                <a:srgbClr val="FFC000"/>
              </a:solidFill>
            </a:endParaRPr>
          </a:p>
        </p:txBody>
      </p:sp>
      <p:sp>
        <p:nvSpPr>
          <p:cNvPr id="3" name="Content Placeholder 2"/>
          <p:cNvSpPr>
            <a:spLocks noGrp="1"/>
          </p:cNvSpPr>
          <p:nvPr>
            <p:ph idx="1"/>
          </p:nvPr>
        </p:nvSpPr>
        <p:spPr/>
        <p:txBody>
          <a:bodyPr>
            <a:normAutofit fontScale="92500"/>
          </a:bodyPr>
          <a:lstStyle/>
          <a:p>
            <a:r>
              <a:rPr lang="en-US" dirty="0" smtClean="0">
                <a:solidFill>
                  <a:schemeClr val="bg1"/>
                </a:solidFill>
              </a:rPr>
              <a:t>In the Halo 3 time frame, the current system processed nearly 50,000 jobs</a:t>
            </a:r>
          </a:p>
          <a:p>
            <a:pPr lvl="1"/>
            <a:r>
              <a:rPr lang="en-US" dirty="0" smtClean="0">
                <a:solidFill>
                  <a:schemeClr val="bg1"/>
                </a:solidFill>
              </a:rPr>
              <a:t>Over 11,000 binary builds</a:t>
            </a:r>
          </a:p>
          <a:p>
            <a:pPr lvl="1"/>
            <a:r>
              <a:rPr lang="en-US" dirty="0" smtClean="0">
                <a:solidFill>
                  <a:schemeClr val="bg1"/>
                </a:solidFill>
              </a:rPr>
              <a:t>Over 9,000 lightmap jobs</a:t>
            </a:r>
          </a:p>
          <a:p>
            <a:pPr lvl="1"/>
            <a:r>
              <a:rPr lang="en-US" dirty="0" smtClean="0">
                <a:solidFill>
                  <a:schemeClr val="bg1"/>
                </a:solidFill>
              </a:rPr>
              <a:t>Over 28,000 jobs of other types</a:t>
            </a:r>
          </a:p>
          <a:p>
            <a:r>
              <a:rPr lang="en-US" dirty="0" smtClean="0">
                <a:solidFill>
                  <a:schemeClr val="bg1"/>
                </a:solidFill>
              </a:rPr>
              <a:t>This has translated into countless hours saved in every discipline</a:t>
            </a:r>
          </a:p>
          <a:p>
            <a:r>
              <a:rPr lang="en-US" dirty="0" smtClean="0">
                <a:solidFill>
                  <a:schemeClr val="bg1"/>
                </a:solidFill>
              </a:rPr>
              <a:t>We could not have shipped Halo 3 at the quality level we wanted without this system</a:t>
            </a:r>
          </a:p>
          <a:p>
            <a:endParaRPr lang="en-US" dirty="0" smtClean="0">
              <a:solidFill>
                <a:schemeClr val="bg1"/>
              </a:solidFill>
            </a:endParaRPr>
          </a:p>
          <a:p>
            <a:endParaRPr lang="en-US" dirty="0" smtClean="0">
              <a:solidFill>
                <a:schemeClr val="bg1"/>
              </a:solidFill>
            </a:endParaRPr>
          </a:p>
          <a:p>
            <a:pPr lvl="2"/>
            <a:endParaRPr lang="en-US" dirty="0" smtClean="0">
              <a:solidFill>
                <a:schemeClr val="bg1"/>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143000"/>
          </a:xfrm>
        </p:spPr>
        <p:txBody>
          <a:bodyPr/>
          <a:lstStyle/>
          <a:p>
            <a:r>
              <a:rPr lang="en-US" dirty="0" smtClean="0">
                <a:solidFill>
                  <a:srgbClr val="FFC000"/>
                </a:solidFill>
              </a:rPr>
              <a:t>End user experience</a:t>
            </a:r>
            <a:endParaRPr lang="en-US" dirty="0">
              <a:solidFill>
                <a:srgbClr val="FFC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End user experience</a:t>
            </a:r>
            <a:endParaRPr lang="en-US" dirty="0">
              <a:solidFill>
                <a:srgbClr val="FFC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chemeClr val="bg1"/>
                </a:solidFill>
              </a:rPr>
              <a:t>Make it as easy to use as possible</a:t>
            </a:r>
          </a:p>
          <a:p>
            <a:r>
              <a:rPr lang="en-US" dirty="0" smtClean="0">
                <a:solidFill>
                  <a:schemeClr val="bg1"/>
                </a:solidFill>
              </a:rPr>
              <a:t>User presses a button and magic happens…</a:t>
            </a:r>
          </a:p>
          <a:p>
            <a:r>
              <a:rPr lang="en-US" dirty="0" smtClean="0">
                <a:solidFill>
                  <a:schemeClr val="bg1"/>
                </a:solidFill>
              </a:rPr>
              <a:t>Users get results back after the assets are processed</a:t>
            </a:r>
          </a:p>
          <a:p>
            <a:r>
              <a:rPr lang="en-US" dirty="0" smtClean="0">
                <a:solidFill>
                  <a:schemeClr val="bg1"/>
                </a:solidFill>
              </a:rPr>
              <a:t>Even if your users are programmers, they still don’t want to understand how the system works</a:t>
            </a:r>
          </a:p>
          <a:p>
            <a:r>
              <a:rPr lang="en-US" dirty="0" smtClean="0">
                <a:solidFill>
                  <a:schemeClr val="bg1"/>
                </a:solidFill>
              </a:rPr>
              <a:t>This is what the end user experience looked like…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chemeClr val="bg1"/>
              </a:solidFill>
            </a:endParaRPr>
          </a:p>
        </p:txBody>
      </p:sp>
      <p:pic>
        <p:nvPicPr>
          <p:cNvPr id="4" name="Content Placeholder 3" descr="build_web_page.bmp"/>
          <p:cNvPicPr>
            <a:picLocks noGrp="1" noChangeAspect="1"/>
          </p:cNvPicPr>
          <p:nvPr>
            <p:ph idx="1"/>
          </p:nvPr>
        </p:nvPicPr>
        <p:blipFill>
          <a:blip r:embed="rId3"/>
          <a:srcRect r="4819" b="78648"/>
          <a:stretch>
            <a:fillRect/>
          </a:stretch>
        </p:blipFill>
        <p:spPr>
          <a:xfrm>
            <a:off x="0" y="0"/>
            <a:ext cx="9144000" cy="1888661"/>
          </a:xfrm>
        </p:spPr>
      </p:pic>
      <p:pic>
        <p:nvPicPr>
          <p:cNvPr id="7" name="Content Placeholder 3" descr="build_web_page.bmp"/>
          <p:cNvPicPr>
            <a:picLocks noChangeAspect="1"/>
          </p:cNvPicPr>
          <p:nvPr/>
        </p:nvPicPr>
        <p:blipFill>
          <a:blip r:embed="rId3"/>
          <a:srcRect t="22471" r="4819" b="66064"/>
          <a:stretch>
            <a:fillRect/>
          </a:stretch>
        </p:blipFill>
        <p:spPr>
          <a:xfrm>
            <a:off x="0" y="1828800"/>
            <a:ext cx="9144000" cy="1014091"/>
          </a:xfrm>
          <a:prstGeom prst="rect">
            <a:avLst/>
          </a:prstGeom>
        </p:spPr>
      </p:pic>
      <p:pic>
        <p:nvPicPr>
          <p:cNvPr id="9" name="Content Placeholder 3" descr="build_web_page.bmp"/>
          <p:cNvPicPr>
            <a:picLocks noChangeAspect="1"/>
          </p:cNvPicPr>
          <p:nvPr/>
        </p:nvPicPr>
        <p:blipFill>
          <a:blip r:embed="rId3"/>
          <a:srcRect t="33706" r="4819" b="46964"/>
          <a:stretch>
            <a:fillRect/>
          </a:stretch>
        </p:blipFill>
        <p:spPr>
          <a:xfrm>
            <a:off x="0" y="2819400"/>
            <a:ext cx="9144000" cy="1709902"/>
          </a:xfrm>
          <a:prstGeom prst="rect">
            <a:avLst/>
          </a:prstGeom>
        </p:spPr>
      </p:pic>
      <p:pic>
        <p:nvPicPr>
          <p:cNvPr id="10" name="Content Placeholder 3" descr="build_web_page.bmp"/>
          <p:cNvPicPr>
            <a:picLocks noChangeAspect="1"/>
          </p:cNvPicPr>
          <p:nvPr/>
        </p:nvPicPr>
        <p:blipFill>
          <a:blip r:embed="rId3"/>
          <a:srcRect t="52582" r="4819" b="22471"/>
          <a:stretch>
            <a:fillRect/>
          </a:stretch>
        </p:blipFill>
        <p:spPr>
          <a:xfrm>
            <a:off x="0" y="4495800"/>
            <a:ext cx="9144000" cy="23622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endCondLst>
                                    <p:cond evt="onNext" delay="0">
                                      <p:tgtEl>
                                        <p:sldTgt/>
                                      </p:tgtEl>
                                    </p:cond>
                                  </p:endCondLst>
                                  <p:childTnLst>
                                    <p:set>
                                      <p:cBhvr rctx="PPT">
                                        <p:cTn id="6" dur="indefinite"/>
                                        <p:tgtEl>
                                          <p:spTgt spid="7"/>
                                        </p:tgtEl>
                                        <p:attrNameLst>
                                          <p:attrName>style.opacity</p:attrName>
                                        </p:attrNameLst>
                                      </p:cBhvr>
                                      <p:to>
                                        <p:strVal val="0.5"/>
                                      </p:to>
                                    </p:set>
                                    <p:animEffect filter="image" prLst="opacity: 0.5">
                                      <p:cBhvr rctx="IE">
                                        <p:cTn id="7" dur="indefinite"/>
                                        <p:tgtEl>
                                          <p:spTgt spid="7"/>
                                        </p:tgtEl>
                                      </p:cBhvr>
                                    </p:animEffect>
                                  </p:childTnLst>
                                </p:cTn>
                              </p:par>
                              <p:par>
                                <p:cTn id="8" presetID="9" presetClass="emph" presetSubtype="0" nodeType="withEffect">
                                  <p:stCondLst>
                                    <p:cond delay="0"/>
                                  </p:stCondLst>
                                  <p:endCondLst>
                                    <p:cond evt="onNext" delay="0">
                                      <p:tgtEl>
                                        <p:sldTgt/>
                                      </p:tgtEl>
                                    </p:cond>
                                  </p:endCondLst>
                                  <p:childTnLst>
                                    <p:set>
                                      <p:cBhvr rctx="PPT">
                                        <p:cTn id="9" dur="indefinite"/>
                                        <p:tgtEl>
                                          <p:spTgt spid="9"/>
                                        </p:tgtEl>
                                        <p:attrNameLst>
                                          <p:attrName>style.opacity</p:attrName>
                                        </p:attrNameLst>
                                      </p:cBhvr>
                                      <p:to>
                                        <p:strVal val="0.5"/>
                                      </p:to>
                                    </p:set>
                                    <p:animEffect filter="image" prLst="opacity: 0.5">
                                      <p:cBhvr rctx="IE">
                                        <p:cTn id="10" dur="indefinite"/>
                                        <p:tgtEl>
                                          <p:spTgt spid="9"/>
                                        </p:tgtEl>
                                      </p:cBhvr>
                                    </p:animEffect>
                                  </p:childTnLst>
                                </p:cTn>
                              </p:par>
                              <p:par>
                                <p:cTn id="11" presetID="9" presetClass="emph" presetSubtype="0" nodeType="withEffect">
                                  <p:stCondLst>
                                    <p:cond delay="0"/>
                                  </p:stCondLst>
                                  <p:endCondLst>
                                    <p:cond evt="onNext" delay="0">
                                      <p:tgtEl>
                                        <p:sldTgt/>
                                      </p:tgtEl>
                                    </p:cond>
                                  </p:endCondLst>
                                  <p:childTnLst>
                                    <p:set>
                                      <p:cBhvr rctx="PPT">
                                        <p:cTn id="12" dur="indefinite"/>
                                        <p:tgtEl>
                                          <p:spTgt spid="10"/>
                                        </p:tgtEl>
                                        <p:attrNameLst>
                                          <p:attrName>style.opacity</p:attrName>
                                        </p:attrNameLst>
                                      </p:cBhvr>
                                      <p:to>
                                        <p:strVal val="0.5"/>
                                      </p:to>
                                    </p:set>
                                    <p:animEffect filter="image" prLst="opacity: 0.5">
                                      <p:cBhvr rctx="IE">
                                        <p:cTn id="13" dur="indefinite"/>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endCondLst>
                                    <p:cond evt="onNext" delay="0">
                                      <p:tgtEl>
                                        <p:sldTgt/>
                                      </p:tgtEl>
                                    </p:cond>
                                  </p:endCondLst>
                                  <p:childTnLst>
                                    <p:set>
                                      <p:cBhvr rctx="PPT">
                                        <p:cTn id="17" dur="indefinite"/>
                                        <p:tgtEl>
                                          <p:spTgt spid="4"/>
                                        </p:tgtEl>
                                        <p:attrNameLst>
                                          <p:attrName>style.opacity</p:attrName>
                                        </p:attrNameLst>
                                      </p:cBhvr>
                                      <p:to>
                                        <p:strVal val="0.5"/>
                                      </p:to>
                                    </p:set>
                                    <p:animEffect filter="image" prLst="opacity: 0.5">
                                      <p:cBhvr rctx="IE">
                                        <p:cTn id="18" dur="indefinite"/>
                                        <p:tgtEl>
                                          <p:spTgt spid="4"/>
                                        </p:tgtEl>
                                      </p:cBhvr>
                                    </p:animEffect>
                                  </p:childTnLst>
                                </p:cTn>
                              </p:par>
                              <p:par>
                                <p:cTn id="19" presetID="9" presetClass="emph" presetSubtype="0" nodeType="withEffect">
                                  <p:stCondLst>
                                    <p:cond delay="0"/>
                                  </p:stCondLst>
                                  <p:endCondLst>
                                    <p:cond evt="onNext" delay="0">
                                      <p:tgtEl>
                                        <p:sldTgt/>
                                      </p:tgtEl>
                                    </p:cond>
                                  </p:endCondLst>
                                  <p:childTnLst>
                                    <p:set>
                                      <p:cBhvr rctx="PPT">
                                        <p:cTn id="20" dur="indefinite"/>
                                        <p:tgtEl>
                                          <p:spTgt spid="9"/>
                                        </p:tgtEl>
                                        <p:attrNameLst>
                                          <p:attrName>style.opacity</p:attrName>
                                        </p:attrNameLst>
                                      </p:cBhvr>
                                      <p:to>
                                        <p:strVal val="0.5"/>
                                      </p:to>
                                    </p:set>
                                    <p:animEffect filter="image" prLst="opacity: 0.5">
                                      <p:cBhvr rctx="IE">
                                        <p:cTn id="21" dur="indefinite"/>
                                        <p:tgtEl>
                                          <p:spTgt spid="9"/>
                                        </p:tgtEl>
                                      </p:cBhvr>
                                    </p:animEffect>
                                  </p:childTnLst>
                                </p:cTn>
                              </p:par>
                              <p:par>
                                <p:cTn id="22" presetID="9" presetClass="emph" presetSubtype="0" nodeType="withEffect">
                                  <p:stCondLst>
                                    <p:cond delay="0"/>
                                  </p:stCondLst>
                                  <p:endCondLst>
                                    <p:cond evt="onNext" delay="0">
                                      <p:tgtEl>
                                        <p:sldTgt/>
                                      </p:tgtEl>
                                    </p:cond>
                                  </p:endCondLst>
                                  <p:childTnLst>
                                    <p:set>
                                      <p:cBhvr rctx="PPT">
                                        <p:cTn id="23" dur="indefinite"/>
                                        <p:tgtEl>
                                          <p:spTgt spid="10"/>
                                        </p:tgtEl>
                                        <p:attrNameLst>
                                          <p:attrName>style.opacity</p:attrName>
                                        </p:attrNameLst>
                                      </p:cBhvr>
                                      <p:to>
                                        <p:strVal val="0.5"/>
                                      </p:to>
                                    </p:set>
                                    <p:animEffect filter="image" prLst="opacity: 0.5">
                                      <p:cBhvr rctx="IE">
                                        <p:cTn id="24" dur="indefinite"/>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mph" presetSubtype="0" nodeType="clickEffect">
                                  <p:stCondLst>
                                    <p:cond delay="0"/>
                                  </p:stCondLst>
                                  <p:endCondLst>
                                    <p:cond evt="onNext" delay="0">
                                      <p:tgtEl>
                                        <p:sldTgt/>
                                      </p:tgtEl>
                                    </p:cond>
                                  </p:endCondLst>
                                  <p:childTnLst>
                                    <p:set>
                                      <p:cBhvr rctx="PPT">
                                        <p:cTn id="28" dur="indefinite"/>
                                        <p:tgtEl>
                                          <p:spTgt spid="4"/>
                                        </p:tgtEl>
                                        <p:attrNameLst>
                                          <p:attrName>style.opacity</p:attrName>
                                        </p:attrNameLst>
                                      </p:cBhvr>
                                      <p:to>
                                        <p:strVal val="0.5"/>
                                      </p:to>
                                    </p:set>
                                    <p:animEffect filter="image" prLst="opacity: 0.5">
                                      <p:cBhvr rctx="IE">
                                        <p:cTn id="29" dur="indefinite"/>
                                        <p:tgtEl>
                                          <p:spTgt spid="4"/>
                                        </p:tgtEl>
                                      </p:cBhvr>
                                    </p:animEffect>
                                  </p:childTnLst>
                                </p:cTn>
                              </p:par>
                              <p:par>
                                <p:cTn id="30" presetID="9" presetClass="emph" presetSubtype="0" nodeType="withEffect">
                                  <p:stCondLst>
                                    <p:cond delay="0"/>
                                  </p:stCondLst>
                                  <p:endCondLst>
                                    <p:cond evt="onNext" delay="0">
                                      <p:tgtEl>
                                        <p:sldTgt/>
                                      </p:tgtEl>
                                    </p:cond>
                                  </p:endCondLst>
                                  <p:childTnLst>
                                    <p:set>
                                      <p:cBhvr rctx="PPT">
                                        <p:cTn id="31" dur="indefinite"/>
                                        <p:tgtEl>
                                          <p:spTgt spid="7"/>
                                        </p:tgtEl>
                                        <p:attrNameLst>
                                          <p:attrName>style.opacity</p:attrName>
                                        </p:attrNameLst>
                                      </p:cBhvr>
                                      <p:to>
                                        <p:strVal val="0.5"/>
                                      </p:to>
                                    </p:set>
                                    <p:animEffect filter="image" prLst="opacity: 0.5">
                                      <p:cBhvr rctx="IE">
                                        <p:cTn id="32" dur="indefinite"/>
                                        <p:tgtEl>
                                          <p:spTgt spid="7"/>
                                        </p:tgtEl>
                                      </p:cBhvr>
                                    </p:animEffect>
                                  </p:childTnLst>
                                </p:cTn>
                              </p:par>
                              <p:par>
                                <p:cTn id="33" presetID="9" presetClass="emph" presetSubtype="0" nodeType="withEffect">
                                  <p:stCondLst>
                                    <p:cond delay="0"/>
                                  </p:stCondLst>
                                  <p:endCondLst>
                                    <p:cond evt="onNext" delay="0">
                                      <p:tgtEl>
                                        <p:sldTgt/>
                                      </p:tgtEl>
                                    </p:cond>
                                  </p:endCondLst>
                                  <p:childTnLst>
                                    <p:set>
                                      <p:cBhvr rctx="PPT">
                                        <p:cTn id="34" dur="indefinite"/>
                                        <p:tgtEl>
                                          <p:spTgt spid="10"/>
                                        </p:tgtEl>
                                        <p:attrNameLst>
                                          <p:attrName>style.opacity</p:attrName>
                                        </p:attrNameLst>
                                      </p:cBhvr>
                                      <p:to>
                                        <p:strVal val="0.5"/>
                                      </p:to>
                                    </p:set>
                                    <p:animEffect filter="image" prLst="opacity: 0.5">
                                      <p:cBhvr rctx="IE">
                                        <p:cTn id="35" dur="indefinite"/>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mph" presetSubtype="0" nodeType="clickEffect">
                                  <p:stCondLst>
                                    <p:cond delay="0"/>
                                  </p:stCondLst>
                                  <p:endCondLst>
                                    <p:cond evt="onNext" delay="0">
                                      <p:tgtEl>
                                        <p:sldTgt/>
                                      </p:tgtEl>
                                    </p:cond>
                                  </p:endCondLst>
                                  <p:childTnLst>
                                    <p:set>
                                      <p:cBhvr rctx="PPT">
                                        <p:cTn id="39" dur="indefinite"/>
                                        <p:tgtEl>
                                          <p:spTgt spid="4"/>
                                        </p:tgtEl>
                                        <p:attrNameLst>
                                          <p:attrName>style.opacity</p:attrName>
                                        </p:attrNameLst>
                                      </p:cBhvr>
                                      <p:to>
                                        <p:strVal val="0.5"/>
                                      </p:to>
                                    </p:set>
                                    <p:animEffect filter="image" prLst="opacity: 0.5">
                                      <p:cBhvr rctx="IE">
                                        <p:cTn id="40" dur="indefinite"/>
                                        <p:tgtEl>
                                          <p:spTgt spid="4"/>
                                        </p:tgtEl>
                                      </p:cBhvr>
                                    </p:animEffect>
                                  </p:childTnLst>
                                </p:cTn>
                              </p:par>
                              <p:par>
                                <p:cTn id="41" presetID="9" presetClass="emph" presetSubtype="0" nodeType="withEffect">
                                  <p:stCondLst>
                                    <p:cond delay="0"/>
                                  </p:stCondLst>
                                  <p:endCondLst>
                                    <p:cond evt="onNext" delay="0">
                                      <p:tgtEl>
                                        <p:sldTgt/>
                                      </p:tgtEl>
                                    </p:cond>
                                  </p:endCondLst>
                                  <p:childTnLst>
                                    <p:set>
                                      <p:cBhvr rctx="PPT">
                                        <p:cTn id="42" dur="indefinite"/>
                                        <p:tgtEl>
                                          <p:spTgt spid="7"/>
                                        </p:tgtEl>
                                        <p:attrNameLst>
                                          <p:attrName>style.opacity</p:attrName>
                                        </p:attrNameLst>
                                      </p:cBhvr>
                                      <p:to>
                                        <p:strVal val="0.5"/>
                                      </p:to>
                                    </p:set>
                                    <p:animEffect filter="image" prLst="opacity: 0.5">
                                      <p:cBhvr rctx="IE">
                                        <p:cTn id="43" dur="indefinite"/>
                                        <p:tgtEl>
                                          <p:spTgt spid="7"/>
                                        </p:tgtEl>
                                      </p:cBhvr>
                                    </p:animEffect>
                                  </p:childTnLst>
                                </p:cTn>
                              </p:par>
                              <p:par>
                                <p:cTn id="44" presetID="9" presetClass="emph" presetSubtype="0" nodeType="withEffect">
                                  <p:stCondLst>
                                    <p:cond delay="0"/>
                                  </p:stCondLst>
                                  <p:endCondLst>
                                    <p:cond evt="onNext" delay="0">
                                      <p:tgtEl>
                                        <p:sldTgt/>
                                      </p:tgtEl>
                                    </p:cond>
                                  </p:endCondLst>
                                  <p:childTnLst>
                                    <p:set>
                                      <p:cBhvr rctx="PPT">
                                        <p:cTn id="45" dur="indefinite"/>
                                        <p:tgtEl>
                                          <p:spTgt spid="9"/>
                                        </p:tgtEl>
                                        <p:attrNameLst>
                                          <p:attrName>style.opacity</p:attrName>
                                        </p:attrNameLst>
                                      </p:cBhvr>
                                      <p:to>
                                        <p:strVal val="0.5"/>
                                      </p:to>
                                    </p:set>
                                    <p:animEffect filter="image" prLst="opacity: 0.5">
                                      <p:cBhvr rctx="IE">
                                        <p:cTn id="46"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mail.bmp"/>
          <p:cNvPicPr>
            <a:picLocks noGrp="1" noChangeAspect="1"/>
          </p:cNvPicPr>
          <p:nvPr>
            <p:ph idx="1"/>
          </p:nvPr>
        </p:nvPicPr>
        <p:blipFill>
          <a:blip r:embed="rId3"/>
          <a:srcRect b="54350"/>
          <a:stretch>
            <a:fillRect/>
          </a:stretch>
        </p:blipFill>
        <p:spPr>
          <a:xfrm>
            <a:off x="1066800" y="-5567"/>
            <a:ext cx="6629400" cy="3133151"/>
          </a:xfrm>
        </p:spPr>
      </p:pic>
      <p:pic>
        <p:nvPicPr>
          <p:cNvPr id="5" name="Content Placeholder 3" descr="e-mail.bmp"/>
          <p:cNvPicPr>
            <a:picLocks noChangeAspect="1"/>
          </p:cNvPicPr>
          <p:nvPr/>
        </p:nvPicPr>
        <p:blipFill>
          <a:blip r:embed="rId3"/>
          <a:srcRect t="45292"/>
          <a:stretch>
            <a:fillRect/>
          </a:stretch>
        </p:blipFill>
        <p:spPr>
          <a:xfrm>
            <a:off x="1066800" y="3103040"/>
            <a:ext cx="6629400" cy="375496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endCondLst>
                                    <p:cond evt="onNext" delay="0">
                                      <p:tgtEl>
                                        <p:sldTgt/>
                                      </p:tgtEl>
                                    </p:cond>
                                  </p:endCondLst>
                                  <p:childTnLst>
                                    <p:set>
                                      <p:cBhvr rctx="PPT">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endCondLst>
                                    <p:cond evt="onNext" delay="0">
                                      <p:tgtEl>
                                        <p:sldTgt/>
                                      </p:tgtEl>
                                    </p:cond>
                                  </p:endCondLst>
                                  <p:childTnLst>
                                    <p:set>
                                      <p:cBhvr rctx="PPT">
                                        <p:cTn id="11" dur="indefinite"/>
                                        <p:tgtEl>
                                          <p:spTgt spid="4"/>
                                        </p:tgtEl>
                                        <p:attrNameLst>
                                          <p:attrName>style.opacity</p:attrName>
                                        </p:attrNameLst>
                                      </p:cBhvr>
                                      <p:to>
                                        <p:strVal val="0.5"/>
                                      </p:to>
                                    </p:set>
                                    <p:animEffect filter="image" prLst="opacity: 0.5">
                                      <p:cBhvr rctx="IE">
                                        <p:cTn id="12"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solidFill>
                <a:schemeClr val="bg1"/>
              </a:solidFill>
            </a:endParaRPr>
          </a:p>
        </p:txBody>
      </p:sp>
      <p:sp>
        <p:nvSpPr>
          <p:cNvPr id="3" name="Content Placeholder 2"/>
          <p:cNvSpPr>
            <a:spLocks noGrp="1"/>
          </p:cNvSpPr>
          <p:nvPr>
            <p:ph idx="1"/>
          </p:nvPr>
        </p:nvSpPr>
        <p:spPr/>
        <p:txBody>
          <a:bodyPr/>
          <a:lstStyle/>
          <a:p>
            <a:pPr lvl="3"/>
            <a:endParaRPr lang="en-US" dirty="0" smtClean="0"/>
          </a:p>
          <a:p>
            <a:pPr lvl="3"/>
            <a:endParaRPr lang="en-US" dirty="0" smtClean="0"/>
          </a:p>
          <a:p>
            <a:pPr lvl="3"/>
            <a:endParaRPr lang="en-US" dirty="0" smtClean="0"/>
          </a:p>
          <a:p>
            <a:pPr lvl="2"/>
            <a:endParaRPr lang="en-US" dirty="0"/>
          </a:p>
        </p:txBody>
      </p:sp>
      <p:pic>
        <p:nvPicPr>
          <p:cNvPr id="4" name="Picture 3" descr="lightmap_job_launch.bmp"/>
          <p:cNvPicPr>
            <a:picLocks noChangeAspect="1"/>
          </p:cNvPicPr>
          <p:nvPr/>
        </p:nvPicPr>
        <p:blipFill>
          <a:blip r:embed="rId3"/>
          <a:stretch>
            <a:fillRect/>
          </a:stretch>
        </p:blipFill>
        <p:spPr>
          <a:xfrm>
            <a:off x="685800" y="-4415"/>
            <a:ext cx="7968999" cy="6862416"/>
          </a:xfrm>
          <a:prstGeom prst="rect">
            <a:avLst/>
          </a:prstGeom>
        </p:spPr>
      </p:pic>
      <p:pic>
        <p:nvPicPr>
          <p:cNvPr id="5" name="Picture 4" descr="lightmap_job_launch.bmp"/>
          <p:cNvPicPr>
            <a:picLocks noChangeAspect="1"/>
          </p:cNvPicPr>
          <p:nvPr/>
        </p:nvPicPr>
        <p:blipFill>
          <a:blip r:embed="rId3"/>
          <a:srcRect l="25274" t="34198" r="24175" b="34198"/>
          <a:stretch>
            <a:fillRect/>
          </a:stretch>
        </p:blipFill>
        <p:spPr>
          <a:xfrm>
            <a:off x="2667000" y="2286000"/>
            <a:ext cx="4170022" cy="224501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rgbClr val="FFC000"/>
                </a:solidFill>
              </a:rPr>
              <a:t>Life on the Bungie Farm</a:t>
            </a:r>
            <a:endParaRPr lang="en-US" dirty="0">
              <a:solidFill>
                <a:srgbClr val="FFC000"/>
              </a:solidFill>
            </a:endParaRPr>
          </a:p>
        </p:txBody>
      </p:sp>
      <p:sp>
        <p:nvSpPr>
          <p:cNvPr id="3" name="Subtitle 2"/>
          <p:cNvSpPr>
            <a:spLocks noGrp="1"/>
          </p:cNvSpPr>
          <p:nvPr>
            <p:ph type="subTitle" idx="1"/>
          </p:nvPr>
        </p:nvSpPr>
        <p:spPr>
          <a:xfrm>
            <a:off x="1371600" y="3581400"/>
            <a:ext cx="6400800" cy="1143000"/>
          </a:xfrm>
        </p:spPr>
        <p:txBody>
          <a:bodyPr/>
          <a:lstStyle/>
          <a:p>
            <a:r>
              <a:rPr lang="en-US" dirty="0" smtClean="0">
                <a:solidFill>
                  <a:schemeClr val="bg1"/>
                </a:solidFill>
              </a:rPr>
              <a:t>Fun things to do with 180 servers and 300 processors</a:t>
            </a:r>
            <a:endParaRPr lang="en-US" dirty="0">
              <a:solidFill>
                <a:schemeClr val="bg1"/>
              </a:solidFill>
            </a:endParaRPr>
          </a:p>
        </p:txBody>
      </p:sp>
      <p:sp>
        <p:nvSpPr>
          <p:cNvPr id="4" name="TextBox 3"/>
          <p:cNvSpPr txBox="1"/>
          <p:nvPr/>
        </p:nvSpPr>
        <p:spPr>
          <a:xfrm>
            <a:off x="1219200" y="4953000"/>
            <a:ext cx="6477000" cy="646331"/>
          </a:xfrm>
          <a:prstGeom prst="rect">
            <a:avLst/>
          </a:prstGeom>
          <a:noFill/>
        </p:spPr>
        <p:txBody>
          <a:bodyPr wrap="square" rtlCol="0">
            <a:spAutoFit/>
          </a:bodyPr>
          <a:lstStyle/>
          <a:p>
            <a:pPr algn="ctr"/>
            <a:r>
              <a:rPr lang="en-US" dirty="0" smtClean="0">
                <a:solidFill>
                  <a:srgbClr val="57B0C9"/>
                </a:solidFill>
              </a:rPr>
              <a:t>Sean Shypula </a:t>
            </a:r>
          </a:p>
          <a:p>
            <a:pPr algn="ctr"/>
            <a:r>
              <a:rPr lang="en-US" dirty="0" smtClean="0">
                <a:solidFill>
                  <a:srgbClr val="57B0C9"/>
                </a:solidFill>
              </a:rPr>
              <a:t>Luis  Villegas</a:t>
            </a:r>
            <a:endParaRPr lang="en-US" dirty="0">
              <a:solidFill>
                <a:srgbClr val="57B0C9"/>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Lightmap Monitor UI</a:t>
            </a:r>
            <a:endParaRPr lang="en-US" dirty="0">
              <a:solidFill>
                <a:srgbClr val="FFC000"/>
              </a:solidFill>
            </a:endParaRPr>
          </a:p>
        </p:txBody>
      </p:sp>
      <p:pic>
        <p:nvPicPr>
          <p:cNvPr id="4" name="Content Placeholder 3" descr="lightmap_status_page.bmp"/>
          <p:cNvPicPr>
            <a:picLocks noGrp="1" noChangeAspect="1"/>
          </p:cNvPicPr>
          <p:nvPr>
            <p:ph idx="1"/>
          </p:nvPr>
        </p:nvPicPr>
        <p:blipFill>
          <a:blip r:embed="rId3"/>
          <a:stretch>
            <a:fillRect/>
          </a:stretch>
        </p:blipFill>
        <p:spPr>
          <a:xfrm>
            <a:off x="228600" y="1828800"/>
            <a:ext cx="8686800" cy="3212531"/>
          </a:xfr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143000"/>
          </a:xfrm>
        </p:spPr>
        <p:txBody>
          <a:bodyPr/>
          <a:lstStyle/>
          <a:p>
            <a:r>
              <a:rPr lang="en-US" dirty="0" smtClean="0">
                <a:solidFill>
                  <a:srgbClr val="FFC000"/>
                </a:solidFill>
              </a:rPr>
              <a:t>Architecture</a:t>
            </a:r>
            <a:endParaRPr lang="en-US" dirty="0">
              <a:solidFill>
                <a:srgbClr val="FFC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Architecture</a:t>
            </a:r>
            <a:endParaRPr lang="en-US" dirty="0">
              <a:solidFill>
                <a:srgbClr val="FFC000"/>
              </a:solidFill>
            </a:endParaRPr>
          </a:p>
        </p:txBody>
      </p:sp>
      <p:sp>
        <p:nvSpPr>
          <p:cNvPr id="3" name="Content Placeholder 2"/>
          <p:cNvSpPr>
            <a:spLocks noGrp="1"/>
          </p:cNvSpPr>
          <p:nvPr>
            <p:ph idx="1"/>
          </p:nvPr>
        </p:nvSpPr>
        <p:spPr>
          <a:xfrm>
            <a:off x="457200" y="1600200"/>
            <a:ext cx="8001000" cy="4525963"/>
          </a:xfrm>
        </p:spPr>
        <p:txBody>
          <a:bodyPr/>
          <a:lstStyle/>
          <a:p>
            <a:r>
              <a:rPr lang="en-US" dirty="0" smtClean="0">
                <a:solidFill>
                  <a:schemeClr val="bg1"/>
                </a:solidFill>
              </a:rPr>
              <a:t>Single system, multiple workflows</a:t>
            </a:r>
          </a:p>
          <a:p>
            <a:r>
              <a:rPr lang="en-US" dirty="0" smtClean="0">
                <a:solidFill>
                  <a:schemeClr val="bg1"/>
                </a:solidFill>
              </a:rPr>
              <a:t>Plug-in based</a:t>
            </a:r>
          </a:p>
          <a:p>
            <a:r>
              <a:rPr lang="en-US" dirty="0" smtClean="0">
                <a:solidFill>
                  <a:schemeClr val="bg1"/>
                </a:solidFill>
              </a:rPr>
              <a:t>Workflows divided into client and server plug-ins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Architecture</a:t>
            </a:r>
            <a:endParaRPr lang="en-US" dirty="0">
              <a:solidFill>
                <a:srgbClr val="FFC000"/>
              </a:solidFill>
            </a:endParaRPr>
          </a:p>
        </p:txBody>
      </p:sp>
      <p:sp>
        <p:nvSpPr>
          <p:cNvPr id="3" name="Content Placeholder 2"/>
          <p:cNvSpPr>
            <a:spLocks noGrp="1"/>
          </p:cNvSpPr>
          <p:nvPr>
            <p:ph idx="1"/>
          </p:nvPr>
        </p:nvSpPr>
        <p:spPr/>
        <p:txBody>
          <a:bodyPr>
            <a:normAutofit/>
          </a:bodyPr>
          <a:lstStyle/>
          <a:p>
            <a:r>
              <a:rPr lang="en-US" dirty="0" smtClean="0">
                <a:solidFill>
                  <a:schemeClr val="bg1"/>
                </a:solidFill>
              </a:rPr>
              <a:t>Single centralized server machine, multiple client machines</a:t>
            </a:r>
          </a:p>
          <a:p>
            <a:r>
              <a:rPr lang="en-US" dirty="0" smtClean="0">
                <a:solidFill>
                  <a:schemeClr val="bg1"/>
                </a:solidFill>
              </a:rPr>
              <a:t>Server sends job requests to clients</a:t>
            </a:r>
          </a:p>
          <a:p>
            <a:r>
              <a:rPr lang="en-US" dirty="0" smtClean="0">
                <a:solidFill>
                  <a:schemeClr val="bg1"/>
                </a:solidFill>
              </a:rPr>
              <a:t>Clients process requests and send the server the job’s results</a:t>
            </a:r>
          </a:p>
          <a:p>
            <a:r>
              <a:rPr lang="en-US" dirty="0" smtClean="0">
                <a:solidFill>
                  <a:schemeClr val="bg1"/>
                </a:solidFill>
              </a:rPr>
              <a:t>Server manages each job’s state</a:t>
            </a:r>
          </a:p>
          <a:p>
            <a:endParaRPr lang="en-US" dirty="0" smtClean="0">
              <a:solidFill>
                <a:schemeClr val="bg1"/>
              </a:solidFill>
            </a:endParaRPr>
          </a:p>
          <a:p>
            <a:r>
              <a:rPr lang="en-US" dirty="0" smtClean="0">
                <a:solidFill>
                  <a:schemeClr val="bg1"/>
                </a:solidFill>
              </a:rPr>
              <a:t>All communication through SQL</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609600" y="2133600"/>
            <a:ext cx="4191000"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3124200" y="1828800"/>
            <a:ext cx="3276600" cy="1600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5334000" y="1828800"/>
            <a:ext cx="3581400" cy="2895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457200" y="1981200"/>
            <a:ext cx="4191000"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24200" y="1905000"/>
            <a:ext cx="1600200" cy="434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ine Callout 2 17"/>
          <p:cNvSpPr/>
          <p:nvPr/>
        </p:nvSpPr>
        <p:spPr>
          <a:xfrm>
            <a:off x="6096000" y="4953000"/>
            <a:ext cx="1752600" cy="1066800"/>
          </a:xfrm>
          <a:prstGeom prst="borderCallout2">
            <a:avLst>
              <a:gd name="adj1" fmla="val 18750"/>
              <a:gd name="adj2" fmla="val -8333"/>
              <a:gd name="adj3" fmla="val 18750"/>
              <a:gd name="adj4" fmla="val -16667"/>
              <a:gd name="adj5" fmla="val 1354"/>
              <a:gd name="adj6" fmla="val -776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Web server posts requests to DB</a:t>
            </a:r>
            <a:endParaRPr lang="en-US" dirty="0"/>
          </a:p>
        </p:txBody>
      </p:sp>
      <p:sp>
        <p:nvSpPr>
          <p:cNvPr id="4" name="Rounded Rectangle 3"/>
          <p:cNvSpPr/>
          <p:nvPr/>
        </p:nvSpPr>
        <p:spPr>
          <a:xfrm>
            <a:off x="304800" y="4648200"/>
            <a:ext cx="4724400"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rgbClr val="FFC000"/>
                </a:solidFill>
              </a:rPr>
              <a:t>Information Flow</a:t>
            </a:r>
            <a:endParaRPr lang="en-US" dirty="0">
              <a:solidFill>
                <a:srgbClr val="FFC000"/>
              </a:solidFill>
            </a:endParaRPr>
          </a:p>
        </p:txBody>
      </p:sp>
      <p:graphicFrame>
        <p:nvGraphicFramePr>
          <p:cNvPr id="173059" name="Object 3"/>
          <p:cNvGraphicFramePr>
            <a:graphicFrameLocks noChangeAspect="1"/>
          </p:cNvGraphicFramePr>
          <p:nvPr/>
        </p:nvGraphicFramePr>
        <p:xfrm>
          <a:off x="685800" y="1981200"/>
          <a:ext cx="8205787" cy="4314825"/>
        </p:xfrm>
        <a:graphic>
          <a:graphicData uri="http://schemas.openxmlformats.org/presentationml/2006/ole">
            <p:oleObj spid="_x0000_s291842" name="Visio" r:id="rId4" imgW="8016123" imgH="4480208" progId="Visio.Drawing.11">
              <p:embed/>
            </p:oleObj>
          </a:graphicData>
        </a:graphic>
      </p:graphicFrame>
      <p:sp>
        <p:nvSpPr>
          <p:cNvPr id="5" name="Line Callout 2 4"/>
          <p:cNvSpPr/>
          <p:nvPr/>
        </p:nvSpPr>
        <p:spPr>
          <a:xfrm>
            <a:off x="6400800" y="5181600"/>
            <a:ext cx="1752600" cy="1066800"/>
          </a:xfrm>
          <a:prstGeom prst="borderCallout2">
            <a:avLst>
              <a:gd name="adj1" fmla="val 18750"/>
              <a:gd name="adj2" fmla="val -8333"/>
              <a:gd name="adj3" fmla="val 18750"/>
              <a:gd name="adj4" fmla="val -16667"/>
              <a:gd name="adj5" fmla="val 1354"/>
              <a:gd name="adj6" fmla="val -776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Client only talks to the web server</a:t>
            </a:r>
            <a:endParaRPr lang="en-US" dirty="0"/>
          </a:p>
        </p:txBody>
      </p:sp>
      <p:sp>
        <p:nvSpPr>
          <p:cNvPr id="20" name="Line Callout 1 19"/>
          <p:cNvSpPr/>
          <p:nvPr/>
        </p:nvSpPr>
        <p:spPr>
          <a:xfrm>
            <a:off x="5715000" y="4953000"/>
            <a:ext cx="2514600" cy="1600200"/>
          </a:xfrm>
          <a:prstGeom prst="borderCallout1">
            <a:avLst>
              <a:gd name="adj1" fmla="val 18750"/>
              <a:gd name="adj2" fmla="val -8333"/>
              <a:gd name="adj3" fmla="val -93048"/>
              <a:gd name="adj4" fmla="val -400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Server processes requests on the DB and sends task requests to clients by posting to the client’s mailbox</a:t>
            </a:r>
            <a:endParaRPr lang="en-US" dirty="0"/>
          </a:p>
        </p:txBody>
      </p:sp>
      <p:sp>
        <p:nvSpPr>
          <p:cNvPr id="23" name="Line Callout 1 22"/>
          <p:cNvSpPr/>
          <p:nvPr/>
        </p:nvSpPr>
        <p:spPr>
          <a:xfrm>
            <a:off x="5105400" y="5257800"/>
            <a:ext cx="3200400" cy="1371600"/>
          </a:xfrm>
          <a:prstGeom prst="borderCallout1">
            <a:avLst>
              <a:gd name="adj1" fmla="val -2495"/>
              <a:gd name="adj2" fmla="val 49124"/>
              <a:gd name="adj3" fmla="val -39148"/>
              <a:gd name="adj4" fmla="val 483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Clients look for requests in their mailboxes in the DB, process them, and post results back to the DB</a:t>
            </a:r>
            <a:endParaRPr lang="en-US" dirty="0"/>
          </a:p>
        </p:txBody>
      </p:sp>
      <p:sp>
        <p:nvSpPr>
          <p:cNvPr id="25" name="Line Callout 1 24"/>
          <p:cNvSpPr/>
          <p:nvPr/>
        </p:nvSpPr>
        <p:spPr>
          <a:xfrm>
            <a:off x="5867400" y="5334000"/>
            <a:ext cx="2514600" cy="1371600"/>
          </a:xfrm>
          <a:prstGeom prst="borderCallout1">
            <a:avLst>
              <a:gd name="adj1" fmla="val 18750"/>
              <a:gd name="adj2" fmla="val -8333"/>
              <a:gd name="adj3" fmla="val -121933"/>
              <a:gd name="adj4" fmla="val -416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Server processes results sent by the clients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7"/>
                                        </p:tgtEl>
                                      </p:cBhvr>
                                    </p:animEffect>
                                    <p:set>
                                      <p:cBhvr>
                                        <p:cTn id="26" dur="1" fill="hold">
                                          <p:stCondLst>
                                            <p:cond delay="499"/>
                                          </p:stCondLst>
                                        </p:cTn>
                                        <p:tgtEl>
                                          <p:spTgt spid="17"/>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8"/>
                                        </p:tgtEl>
                                      </p:cBhvr>
                                    </p:animEffect>
                                    <p:set>
                                      <p:cBhvr>
                                        <p:cTn id="29" dur="1" fill="hold">
                                          <p:stCondLst>
                                            <p:cond delay="499"/>
                                          </p:stCondLst>
                                        </p:cTn>
                                        <p:tgtEl>
                                          <p:spTgt spid="18"/>
                                        </p:tgtEl>
                                        <p:attrNameLst>
                                          <p:attrName>style.visibility</p:attrName>
                                        </p:attrNameLst>
                                      </p:cBhvr>
                                      <p:to>
                                        <p:strVal val="hidden"/>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20"/>
                                        </p:tgtEl>
                                      </p:cBhvr>
                                    </p:animEffect>
                                    <p:set>
                                      <p:cBhvr>
                                        <p:cTn id="42" dur="1" fill="hold">
                                          <p:stCondLst>
                                            <p:cond delay="499"/>
                                          </p:stCondLst>
                                        </p:cTn>
                                        <p:tgtEl>
                                          <p:spTgt spid="20"/>
                                        </p:tgtEl>
                                        <p:attrNameLst>
                                          <p:attrName>style.visibility</p:attrName>
                                        </p:attrNameLst>
                                      </p:cBhvr>
                                      <p:to>
                                        <p:strVal val="hidden"/>
                                      </p:to>
                                    </p:set>
                                  </p:childTnLst>
                                </p:cTn>
                              </p:par>
                            </p:childTnLst>
                          </p:cTn>
                        </p:par>
                        <p:par>
                          <p:cTn id="43" fill="hold">
                            <p:stCondLst>
                              <p:cond delay="500"/>
                            </p:stCondLst>
                            <p:childTnLst>
                              <p:par>
                                <p:cTn id="44" presetID="1"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21"/>
                                        </p:tgtEl>
                                      </p:cBhvr>
                                    </p:animEffect>
                                    <p:set>
                                      <p:cBhvr>
                                        <p:cTn id="54" dur="1" fill="hold">
                                          <p:stCondLst>
                                            <p:cond delay="499"/>
                                          </p:stCondLst>
                                        </p:cTn>
                                        <p:tgtEl>
                                          <p:spTgt spid="21"/>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22"/>
                                        </p:tgtEl>
                                      </p:cBhvr>
                                    </p:animEffect>
                                    <p:set>
                                      <p:cBhvr>
                                        <p:cTn id="57" dur="1" fill="hold">
                                          <p:stCondLst>
                                            <p:cond delay="499"/>
                                          </p:stCondLst>
                                        </p:cTn>
                                        <p:tgtEl>
                                          <p:spTgt spid="22"/>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23"/>
                                        </p:tgtEl>
                                      </p:cBhvr>
                                    </p:animEffect>
                                    <p:set>
                                      <p:cBhvr>
                                        <p:cTn id="60" dur="1" fill="hold">
                                          <p:stCondLst>
                                            <p:cond delay="499"/>
                                          </p:stCondLst>
                                        </p:cTn>
                                        <p:tgtEl>
                                          <p:spTgt spid="23"/>
                                        </p:tgtEl>
                                        <p:attrNameLst>
                                          <p:attrName>style.visibility</p:attrName>
                                        </p:attrNameLst>
                                      </p:cBhvr>
                                      <p:to>
                                        <p:strVal val="hidden"/>
                                      </p:to>
                                    </p:set>
                                  </p:childTnLst>
                                </p:cTn>
                              </p:par>
                            </p:childTnLst>
                          </p:cTn>
                        </p:par>
                        <p:par>
                          <p:cTn id="61" fill="hold">
                            <p:stCondLst>
                              <p:cond delay="500"/>
                            </p:stCondLst>
                            <p:childTnLst>
                              <p:par>
                                <p:cTn id="62" presetID="1" presetClass="entr" presetSubtype="0"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24"/>
                                        </p:tgtEl>
                                      </p:cBhvr>
                                    </p:animEffect>
                                    <p:set>
                                      <p:cBhvr>
                                        <p:cTn id="70" dur="1" fill="hold">
                                          <p:stCondLst>
                                            <p:cond delay="499"/>
                                          </p:stCondLst>
                                        </p:cTn>
                                        <p:tgtEl>
                                          <p:spTgt spid="24"/>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25"/>
                                        </p:tgtEl>
                                      </p:cBhvr>
                                    </p:animEffect>
                                    <p:set>
                                      <p:cBhvr>
                                        <p:cTn id="73"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1" grpId="0" animBg="1"/>
      <p:bldP spid="21" grpId="1" animBg="1"/>
      <p:bldP spid="22" grpId="0" animBg="1"/>
      <p:bldP spid="22" grpId="1" animBg="1"/>
      <p:bldP spid="19" grpId="0" animBg="1"/>
      <p:bldP spid="19" grpId="1" animBg="1"/>
      <p:bldP spid="17" grpId="0" animBg="1"/>
      <p:bldP spid="17" grpId="1" animBg="1"/>
      <p:bldP spid="18" grpId="0" animBg="1"/>
      <p:bldP spid="18" grpId="1" animBg="1"/>
      <p:bldP spid="4" grpId="0" animBg="1"/>
      <p:bldP spid="4" grpId="1" animBg="1"/>
      <p:bldP spid="5" grpId="0" animBg="1"/>
      <p:bldP spid="5" grpId="1" animBg="1"/>
      <p:bldP spid="20" grpId="0" animBg="1"/>
      <p:bldP spid="20" grpId="1" animBg="1"/>
      <p:bldP spid="23" grpId="0" animBg="1"/>
      <p:bldP spid="23" grpId="1" animBg="1"/>
      <p:bldP spid="25" grpId="0" animBg="1"/>
      <p:bldP spid="25"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143000"/>
          </a:xfrm>
        </p:spPr>
        <p:txBody>
          <a:bodyPr/>
          <a:lstStyle/>
          <a:p>
            <a:r>
              <a:rPr lang="en-US" dirty="0" smtClean="0">
                <a:solidFill>
                  <a:srgbClr val="FFC000"/>
                </a:solidFill>
              </a:rPr>
              <a:t>Workflows</a:t>
            </a:r>
            <a:endParaRPr lang="en-US" dirty="0">
              <a:solidFill>
                <a:srgbClr val="FFC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Binary Build Site</a:t>
            </a:r>
            <a:endParaRPr lang="en-US" dirty="0">
              <a:solidFill>
                <a:srgbClr val="FFC000"/>
              </a:solidFill>
            </a:endParaRPr>
          </a:p>
        </p:txBody>
      </p:sp>
      <p:sp>
        <p:nvSpPr>
          <p:cNvPr id="3" name="Content Placeholder 2"/>
          <p:cNvSpPr>
            <a:spLocks noGrp="1"/>
          </p:cNvSpPr>
          <p:nvPr>
            <p:ph idx="1"/>
          </p:nvPr>
        </p:nvSpPr>
        <p:spPr/>
        <p:txBody>
          <a:bodyPr>
            <a:normAutofit/>
          </a:bodyPr>
          <a:lstStyle/>
          <a:p>
            <a:r>
              <a:rPr lang="en-US" dirty="0" smtClean="0">
                <a:solidFill>
                  <a:schemeClr val="bg1"/>
                </a:solidFill>
              </a:rPr>
              <a:t>Automates the code compilation for all configurations</a:t>
            </a:r>
          </a:p>
          <a:p>
            <a:pPr lvl="1"/>
            <a:r>
              <a:rPr lang="en-US" dirty="0" smtClean="0">
                <a:solidFill>
                  <a:schemeClr val="bg1"/>
                </a:solidFill>
              </a:rPr>
              <a:t>Builds tools as well as the game</a:t>
            </a:r>
          </a:p>
          <a:p>
            <a:r>
              <a:rPr lang="en-US" dirty="0" smtClean="0">
                <a:solidFill>
                  <a:schemeClr val="bg1"/>
                </a:solidFill>
              </a:rPr>
              <a:t>Builds other binary files used by the game</a:t>
            </a:r>
          </a:p>
          <a:p>
            <a:r>
              <a:rPr lang="en-US" dirty="0" smtClean="0">
                <a:solidFill>
                  <a:schemeClr val="bg1"/>
                </a:solidFill>
              </a:rPr>
              <a:t>Automated test process to catch blocking bugs</a:t>
            </a:r>
          </a:p>
          <a:p>
            <a:r>
              <a:rPr lang="en-US" dirty="0" smtClean="0">
                <a:solidFill>
                  <a:schemeClr val="bg1"/>
                </a:solidFill>
              </a:rPr>
              <a:t>Creates source and symbols snapshot</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Binary Build Site</a:t>
            </a:r>
            <a:endParaRPr lang="en-US" dirty="0">
              <a:solidFill>
                <a:srgbClr val="FFC000"/>
              </a:solidFill>
            </a:endParaRPr>
          </a:p>
        </p:txBody>
      </p:sp>
      <p:sp>
        <p:nvSpPr>
          <p:cNvPr id="3" name="Content Placeholder 2"/>
          <p:cNvSpPr>
            <a:spLocks noGrp="1"/>
          </p:cNvSpPr>
          <p:nvPr>
            <p:ph idx="1"/>
          </p:nvPr>
        </p:nvSpPr>
        <p:spPr/>
        <p:txBody>
          <a:bodyPr>
            <a:normAutofit/>
          </a:bodyPr>
          <a:lstStyle/>
          <a:p>
            <a:r>
              <a:rPr lang="en-US" dirty="0" smtClean="0">
                <a:solidFill>
                  <a:schemeClr val="bg1"/>
                </a:solidFill>
              </a:rPr>
              <a:t>Incremental builds by default</a:t>
            </a:r>
          </a:p>
          <a:p>
            <a:pPr lvl="1"/>
            <a:r>
              <a:rPr lang="en-US" dirty="0" smtClean="0">
                <a:solidFill>
                  <a:schemeClr val="bg1"/>
                </a:solidFill>
              </a:rPr>
              <a:t>Configurations always built on same machine</a:t>
            </a:r>
          </a:p>
          <a:p>
            <a:r>
              <a:rPr lang="en-US" dirty="0" smtClean="0">
                <a:solidFill>
                  <a:schemeClr val="bg1"/>
                </a:solidFill>
              </a:rPr>
              <a:t>Between continuous integration and scheduled builds</a:t>
            </a:r>
          </a:p>
          <a:p>
            <a:pPr lvl="1"/>
            <a:r>
              <a:rPr lang="en-US" dirty="0" smtClean="0">
                <a:solidFill>
                  <a:schemeClr val="bg1"/>
                </a:solidFill>
              </a:rPr>
              <a:t>Devs run builds on-demand</a:t>
            </a:r>
          </a:p>
          <a:p>
            <a:pPr lvl="1"/>
            <a:r>
              <a:rPr lang="en-US" dirty="0" smtClean="0">
                <a:solidFill>
                  <a:schemeClr val="bg1"/>
                </a:solidFill>
              </a:rPr>
              <a:t>Scheduled builds are run at night</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C000"/>
                </a:solidFill>
              </a:rPr>
              <a:t>Debugging Improved by the Build Site</a:t>
            </a:r>
            <a:endParaRPr lang="en-US" dirty="0">
              <a:solidFill>
                <a:srgbClr val="FFC000"/>
              </a:solidFill>
            </a:endParaRPr>
          </a:p>
        </p:txBody>
      </p:sp>
      <p:sp>
        <p:nvSpPr>
          <p:cNvPr id="3" name="Content Placeholder 2"/>
          <p:cNvSpPr>
            <a:spLocks noGrp="1"/>
          </p:cNvSpPr>
          <p:nvPr>
            <p:ph idx="1"/>
          </p:nvPr>
        </p:nvSpPr>
        <p:spPr/>
        <p:txBody>
          <a:bodyPr/>
          <a:lstStyle/>
          <a:p>
            <a:r>
              <a:rPr lang="en-US" dirty="0" smtClean="0">
                <a:solidFill>
                  <a:schemeClr val="bg1"/>
                </a:solidFill>
              </a:rPr>
              <a:t>In </a:t>
            </a:r>
            <a:r>
              <a:rPr lang="en-US" dirty="0" err="1" smtClean="0">
                <a:solidFill>
                  <a:schemeClr val="bg1"/>
                </a:solidFill>
              </a:rPr>
              <a:t>Bungie’s</a:t>
            </a:r>
            <a:r>
              <a:rPr lang="en-US" dirty="0" smtClean="0">
                <a:solidFill>
                  <a:schemeClr val="bg1"/>
                </a:solidFill>
              </a:rPr>
              <a:t> past, game failures were difficult to investigate</a:t>
            </a:r>
          </a:p>
          <a:p>
            <a:pPr lvl="1"/>
            <a:r>
              <a:rPr lang="en-US" dirty="0" smtClean="0">
                <a:solidFill>
                  <a:schemeClr val="bg1"/>
                </a:solidFill>
              </a:rPr>
              <a:t>Manual process of finding and copying files before attaching to a box</a:t>
            </a:r>
          </a:p>
          <a:p>
            <a:r>
              <a:rPr lang="en-US" dirty="0" smtClean="0">
                <a:solidFill>
                  <a:schemeClr val="bg1"/>
                </a:solidFill>
              </a:rPr>
              <a:t>We wanted to streamline this process and remove any unnecessary steps</a:t>
            </a:r>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C000"/>
                </a:solidFill>
              </a:rPr>
              <a:t>Debugging Improved by the Build Site</a:t>
            </a:r>
            <a:endParaRPr lang="en-US" dirty="0">
              <a:solidFill>
                <a:srgbClr val="FFC000"/>
              </a:solidFill>
            </a:endParaRPr>
          </a:p>
        </p:txBody>
      </p:sp>
      <p:sp>
        <p:nvSpPr>
          <p:cNvPr id="3" name="Content Placeholder 2"/>
          <p:cNvSpPr>
            <a:spLocks noGrp="1"/>
          </p:cNvSpPr>
          <p:nvPr>
            <p:ph idx="1"/>
          </p:nvPr>
        </p:nvSpPr>
        <p:spPr/>
        <p:txBody>
          <a:bodyPr>
            <a:normAutofit lnSpcReduction="10000"/>
          </a:bodyPr>
          <a:lstStyle/>
          <a:p>
            <a:r>
              <a:rPr lang="en-US" dirty="0" smtClean="0">
                <a:solidFill>
                  <a:schemeClr val="bg1"/>
                </a:solidFill>
              </a:rPr>
              <a:t>Symbol Server (Debugging Tools for Windows)</a:t>
            </a:r>
          </a:p>
          <a:p>
            <a:pPr lvl="1"/>
            <a:r>
              <a:rPr lang="en-US" dirty="0" smtClean="0">
                <a:solidFill>
                  <a:schemeClr val="bg1"/>
                </a:solidFill>
              </a:rPr>
              <a:t>Symbols registered on a server</a:t>
            </a:r>
          </a:p>
          <a:p>
            <a:pPr lvl="1"/>
            <a:r>
              <a:rPr lang="en-US" dirty="0" smtClean="0">
                <a:solidFill>
                  <a:schemeClr val="bg1"/>
                </a:solidFill>
              </a:rPr>
              <a:t>Registered by the build site once all configurations finish</a:t>
            </a:r>
          </a:p>
          <a:p>
            <a:r>
              <a:rPr lang="en-US" dirty="0" smtClean="0">
                <a:solidFill>
                  <a:schemeClr val="bg1"/>
                </a:solidFill>
              </a:rPr>
              <a:t>Source Stamping (Visual Studio)</a:t>
            </a:r>
          </a:p>
          <a:p>
            <a:pPr lvl="1"/>
            <a:r>
              <a:rPr lang="en-US" dirty="0" smtClean="0">
                <a:solidFill>
                  <a:schemeClr val="bg1"/>
                </a:solidFill>
              </a:rPr>
              <a:t>Linker setting to specify the official location of that build’s source code (/SOURCEMAP)</a:t>
            </a:r>
          </a:p>
          <a:p>
            <a:pPr lvl="1"/>
            <a:r>
              <a:rPr lang="en-US" dirty="0" smtClean="0">
                <a:solidFill>
                  <a:schemeClr val="bg1"/>
                </a:solidFill>
              </a:rPr>
              <a:t>Set by the build site at compile time</a:t>
            </a:r>
          </a:p>
          <a:p>
            <a:pPr lvl="2"/>
            <a:endParaRPr lang="en-US" dirty="0" smtClean="0"/>
          </a:p>
          <a:p>
            <a:pPr lvl="2"/>
            <a:endParaRPr lang="en-US" dirty="0" smtClean="0"/>
          </a:p>
          <a:p>
            <a:pPr lvl="2"/>
            <a:endParaRPr lang="en-US" dirty="0" smtClean="0"/>
          </a:p>
          <a:p>
            <a:pPr lvl="1"/>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What this talk is about</a:t>
            </a:r>
          </a:p>
        </p:txBody>
      </p:sp>
      <p:sp>
        <p:nvSpPr>
          <p:cNvPr id="3" name="Content Placeholder 2"/>
          <p:cNvSpPr>
            <a:spLocks noGrp="1"/>
          </p:cNvSpPr>
          <p:nvPr>
            <p:ph idx="1"/>
          </p:nvPr>
        </p:nvSpPr>
        <p:spPr/>
        <p:txBody>
          <a:bodyPr>
            <a:normAutofit/>
          </a:bodyPr>
          <a:lstStyle/>
          <a:p>
            <a:r>
              <a:rPr lang="en-US" dirty="0" smtClean="0">
                <a:solidFill>
                  <a:schemeClr val="bg1"/>
                </a:solidFill>
              </a:rPr>
              <a:t>Server-side tools</a:t>
            </a:r>
          </a:p>
          <a:p>
            <a:r>
              <a:rPr lang="en-US" dirty="0" smtClean="0">
                <a:solidFill>
                  <a:schemeClr val="bg1"/>
                </a:solidFill>
              </a:rPr>
              <a:t>Distributed asset processing</a:t>
            </a:r>
          </a:p>
          <a:p>
            <a:r>
              <a:rPr lang="en-US" dirty="0" smtClean="0">
                <a:solidFill>
                  <a:schemeClr val="bg1"/>
                </a:solidFill>
              </a:rPr>
              <a:t>How these tools helped us make better games</a:t>
            </a:r>
          </a:p>
          <a:p>
            <a:r>
              <a:rPr lang="en-US" dirty="0" smtClean="0">
                <a:solidFill>
                  <a:schemeClr val="bg1"/>
                </a:solidFill>
              </a:rPr>
              <a:t>How a system like this can help your studio</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C000"/>
                </a:solidFill>
              </a:rPr>
              <a:t>Debugging Improved by the Build Site</a:t>
            </a:r>
            <a:endParaRPr lang="en-US" dirty="0">
              <a:solidFill>
                <a:srgbClr val="FFC000"/>
              </a:solidFill>
            </a:endParaRPr>
          </a:p>
        </p:txBody>
      </p:sp>
      <p:sp>
        <p:nvSpPr>
          <p:cNvPr id="3" name="Content Placeholder 2"/>
          <p:cNvSpPr>
            <a:spLocks noGrp="1"/>
          </p:cNvSpPr>
          <p:nvPr>
            <p:ph idx="1"/>
          </p:nvPr>
        </p:nvSpPr>
        <p:spPr/>
        <p:txBody>
          <a:bodyPr/>
          <a:lstStyle/>
          <a:p>
            <a:r>
              <a:rPr lang="en-US" dirty="0" smtClean="0">
                <a:solidFill>
                  <a:schemeClr val="bg1"/>
                </a:solidFill>
              </a:rPr>
              <a:t>Engineers can attach to any box from any machine with Visual Studio installed</a:t>
            </a:r>
          </a:p>
          <a:p>
            <a:r>
              <a:rPr lang="en-US" dirty="0" smtClean="0">
                <a:solidFill>
                  <a:schemeClr val="bg1"/>
                </a:solidFill>
              </a:rPr>
              <a:t>Correct source and symbols downloaded automatically, everything resolves without extra steps</a:t>
            </a:r>
          </a:p>
          <a:p>
            <a:r>
              <a:rPr lang="en-US" dirty="0" smtClean="0">
                <a:solidFill>
                  <a:schemeClr val="bg1"/>
                </a:solidFill>
              </a:rPr>
              <a:t>Very easy and intuitive process</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Lightmap Farm</a:t>
            </a:r>
            <a:endParaRPr lang="en-US" dirty="0">
              <a:solidFill>
                <a:srgbClr val="FFC000"/>
              </a:solidFill>
            </a:endParaRPr>
          </a:p>
        </p:txBody>
      </p:sp>
      <p:pic>
        <p:nvPicPr>
          <p:cNvPr id="4" name="Content Placeholder 3" descr="before_lightmaps.jpg"/>
          <p:cNvPicPr>
            <a:picLocks noGrp="1" noChangeAspect="1"/>
          </p:cNvPicPr>
          <p:nvPr>
            <p:ph idx="1"/>
          </p:nvPr>
        </p:nvPicPr>
        <p:blipFill>
          <a:blip r:embed="rId3"/>
          <a:stretch>
            <a:fillRect/>
          </a:stretch>
        </p:blipFill>
        <p:spPr>
          <a:xfrm>
            <a:off x="548922" y="1600200"/>
            <a:ext cx="8046156" cy="4525962"/>
          </a:xfrm>
        </p:spPr>
      </p:pic>
      <p:sp>
        <p:nvSpPr>
          <p:cNvPr id="5" name="Right Arrow 4"/>
          <p:cNvSpPr/>
          <p:nvPr/>
        </p:nvSpPr>
        <p:spPr>
          <a:xfrm rot="2641851">
            <a:off x="2240738" y="316752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p:cNvSpPr/>
          <p:nvPr/>
        </p:nvSpPr>
        <p:spPr>
          <a:xfrm>
            <a:off x="3124200" y="4038600"/>
            <a:ext cx="2667000" cy="1828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smtClean="0"/>
              <a:t>The Farm</a:t>
            </a:r>
            <a:endParaRPr lang="en-US" sz="5000" dirty="0"/>
          </a:p>
        </p:txBody>
      </p:sp>
      <p:sp>
        <p:nvSpPr>
          <p:cNvPr id="7" name="Right Arrow 6"/>
          <p:cNvSpPr/>
          <p:nvPr/>
        </p:nvSpPr>
        <p:spPr>
          <a:xfrm rot="18530694">
            <a:off x="5793535" y="3339914"/>
            <a:ext cx="994406" cy="4819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3" descr="after_lightmaps.jpg"/>
          <p:cNvPicPr>
            <a:picLocks noChangeAspect="1"/>
          </p:cNvPicPr>
          <p:nvPr/>
        </p:nvPicPr>
        <p:blipFill>
          <a:blip r:embed="rId4"/>
          <a:stretch>
            <a:fillRect/>
          </a:stretch>
        </p:blipFill>
        <p:spPr>
          <a:xfrm>
            <a:off x="9719733" y="533400"/>
            <a:ext cx="7992533" cy="449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25000" y="25000"/>
                                    </p:animScale>
                                  </p:childTnLst>
                                </p:cTn>
                              </p:par>
                              <p:par>
                                <p:cTn id="7" presetID="0" presetClass="path" presetSubtype="0" accel="50000" decel="50000" fill="hold" nodeType="withEffect">
                                  <p:stCondLst>
                                    <p:cond delay="0"/>
                                  </p:stCondLst>
                                  <p:childTnLst>
                                    <p:animMotion origin="layout" path="M 0 -3.3526E-6 L -0.38333 -0.28508 " pathEditMode="relative" rAng="0" ptsTypes="AA">
                                      <p:cBhvr>
                                        <p:cTn id="8" dur="2000" fill="hold"/>
                                        <p:tgtEl>
                                          <p:spTgt spid="4"/>
                                        </p:tgtEl>
                                        <p:attrNameLst>
                                          <p:attrName>ppt_x</p:attrName>
                                          <p:attrName>ppt_y</p:attrName>
                                        </p:attrNameLst>
                                      </p:cBhvr>
                                      <p:rCtr x="-192" y="-143"/>
                                    </p:animMotion>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par>
                                <p:cTn id="22" presetID="6" presetClass="emph" presetSubtype="0" fill="hold" nodeType="withEffect">
                                  <p:stCondLst>
                                    <p:cond delay="0"/>
                                  </p:stCondLst>
                                  <p:childTnLst>
                                    <p:animScale>
                                      <p:cBhvr>
                                        <p:cTn id="23" dur="2000" fill="hold"/>
                                        <p:tgtEl>
                                          <p:spTgt spid="8"/>
                                        </p:tgtEl>
                                      </p:cBhvr>
                                      <p:by x="25000" y="25000"/>
                                    </p:animScale>
                                  </p:childTnLst>
                                </p:cTn>
                              </p:par>
                            </p:childTnLst>
                          </p:cTn>
                        </p:par>
                        <p:par>
                          <p:cTn id="24" fill="hold">
                            <p:stCondLst>
                              <p:cond delay="4000"/>
                            </p:stCondLst>
                            <p:childTnLst>
                              <p:par>
                                <p:cTn id="25" presetID="35" presetClass="path" presetSubtype="0" accel="50000" decel="50000" fill="hold" nodeType="afterEffect">
                                  <p:stCondLst>
                                    <p:cond delay="0"/>
                                  </p:stCondLst>
                                  <p:childTnLst>
                                    <p:animMotion origin="layout" path="M 0 4.44444E-6 L -0.71667 -0.10556 " pathEditMode="relative" rAng="0" ptsTypes="AA">
                                      <p:cBhvr>
                                        <p:cTn id="26" dur="1000" fill="hold"/>
                                        <p:tgtEl>
                                          <p:spTgt spid="8"/>
                                        </p:tgtEl>
                                        <p:attrNameLst>
                                          <p:attrName>ppt_x</p:attrName>
                                          <p:attrName>ppt_y</p:attrName>
                                        </p:attrNameLst>
                                      </p:cBhvr>
                                      <p:rCtr x="-358" y="-53"/>
                                    </p:animMotion>
                                  </p:childTnLst>
                                </p:cTn>
                              </p:par>
                            </p:childTnLst>
                          </p:cTn>
                        </p:par>
                        <p:par>
                          <p:cTn id="27" fill="hold">
                            <p:stCondLst>
                              <p:cond delay="5000"/>
                            </p:stCondLst>
                            <p:childTnLst>
                              <p:par>
                                <p:cTn id="28" presetID="6" presetClass="emph" presetSubtype="0" fill="hold" nodeType="afterEffect">
                                  <p:stCondLst>
                                    <p:cond delay="0"/>
                                  </p:stCondLst>
                                  <p:childTnLst>
                                    <p:animScale>
                                      <p:cBhvr>
                                        <p:cTn id="29" dur="2000" fill="hold"/>
                                        <p:tgtEl>
                                          <p:spTgt spid="8"/>
                                        </p:tgtEl>
                                      </p:cBhvr>
                                      <p:by x="400000" y="400000"/>
                                    </p:animScale>
                                  </p:childTnLst>
                                </p:cTn>
                              </p:par>
                              <p:par>
                                <p:cTn id="30" presetID="35" presetClass="path" presetSubtype="0" accel="50000" decel="50000" fill="hold" nodeType="withEffect">
                                  <p:stCondLst>
                                    <p:cond delay="0"/>
                                  </p:stCondLst>
                                  <p:childTnLst>
                                    <p:animMotion origin="layout" path="M -0.71667 -0.10556 L -1 0.15763 " pathEditMode="relative" rAng="0" ptsTypes="AA">
                                      <p:cBhvr>
                                        <p:cTn id="31" dur="2000" fill="hold"/>
                                        <p:tgtEl>
                                          <p:spTgt spid="8"/>
                                        </p:tgtEl>
                                        <p:attrNameLst>
                                          <p:attrName>ppt_x</p:attrName>
                                          <p:attrName>ppt_y</p:attrName>
                                        </p:attrNameLst>
                                      </p:cBhvr>
                                      <p:rCtr x="-142" y="131"/>
                                    </p:animMotion>
                                  </p:childTnLst>
                                </p:cTn>
                              </p:par>
                              <p:par>
                                <p:cTn id="32" presetID="3" presetClass="exit" presetSubtype="10" fill="hold" nodeType="withEffect">
                                  <p:stCondLst>
                                    <p:cond delay="0"/>
                                  </p:stCondLst>
                                  <p:childTnLst>
                                    <p:animEffect transition="out" filter="blinds(horizontal)">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par>
                                <p:cTn id="35" presetID="3" presetClass="exit" presetSubtype="10" fill="hold" grpId="1" nodeType="withEffect">
                                  <p:stCondLst>
                                    <p:cond delay="0"/>
                                  </p:stCondLst>
                                  <p:childTnLst>
                                    <p:animEffect transition="out" filter="blinds(horizontal)">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par>
                                <p:cTn id="38" presetID="3" presetClass="exit" presetSubtype="10" fill="hold" grpId="1" nodeType="withEffect">
                                  <p:stCondLst>
                                    <p:cond delay="0"/>
                                  </p:stCondLst>
                                  <p:childTnLst>
                                    <p:animEffect transition="out" filter="blinds(horizontal)">
                                      <p:cBhvr>
                                        <p:cTn id="39" dur="500"/>
                                        <p:tgtEl>
                                          <p:spTgt spid="5"/>
                                        </p:tgtEl>
                                      </p:cBhvr>
                                    </p:animEffect>
                                    <p:set>
                                      <p:cBhvr>
                                        <p:cTn id="40" dur="1" fill="hold">
                                          <p:stCondLst>
                                            <p:cond delay="499"/>
                                          </p:stCondLst>
                                        </p:cTn>
                                        <p:tgtEl>
                                          <p:spTgt spid="5"/>
                                        </p:tgtEl>
                                        <p:attrNameLst>
                                          <p:attrName>style.visibility</p:attrName>
                                        </p:attrNameLst>
                                      </p:cBhvr>
                                      <p:to>
                                        <p:strVal val="hidden"/>
                                      </p:to>
                                    </p:set>
                                  </p:childTnLst>
                                </p:cTn>
                              </p:par>
                              <p:par>
                                <p:cTn id="41" presetID="3" presetClass="exit" presetSubtype="10" fill="hold" grpId="1" nodeType="withEffect">
                                  <p:stCondLst>
                                    <p:cond delay="0"/>
                                  </p:stCondLst>
                                  <p:childTnLst>
                                    <p:animEffect transition="out" filter="blinds(horizontal)">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Lightmap Farm</a:t>
            </a:r>
            <a:endParaRPr lang="en-US" dirty="0"/>
          </a:p>
        </p:txBody>
      </p:sp>
      <p:pic>
        <p:nvPicPr>
          <p:cNvPr id="4" name="Picture 3" descr="guardian_02_default_lighting.jpg"/>
          <p:cNvPicPr>
            <a:picLocks noChangeAspect="1"/>
          </p:cNvPicPr>
          <p:nvPr/>
        </p:nvPicPr>
        <p:blipFill>
          <a:blip r:embed="rId3"/>
          <a:stretch>
            <a:fillRect/>
          </a:stretch>
        </p:blipFill>
        <p:spPr>
          <a:xfrm>
            <a:off x="301752" y="1527048"/>
            <a:ext cx="8562975" cy="4752975"/>
          </a:xfrm>
          <a:prstGeom prst="rect">
            <a:avLst/>
          </a:prstGeom>
        </p:spPr>
      </p:pic>
      <p:pic>
        <p:nvPicPr>
          <p:cNvPr id="5" name="Picture 4" descr="guardian_02_nodefault_lighting.jpg"/>
          <p:cNvPicPr>
            <a:picLocks noChangeAspect="1"/>
          </p:cNvPicPr>
          <p:nvPr/>
        </p:nvPicPr>
        <p:blipFill>
          <a:blip r:embed="rId4"/>
          <a:stretch>
            <a:fillRect/>
          </a:stretch>
        </p:blipFill>
        <p:spPr>
          <a:xfrm>
            <a:off x="301752" y="1527048"/>
            <a:ext cx="8562975" cy="47529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Lightmap Farm</a:t>
            </a:r>
            <a:endParaRPr lang="en-US" dirty="0"/>
          </a:p>
        </p:txBody>
      </p:sp>
      <p:pic>
        <p:nvPicPr>
          <p:cNvPr id="4" name="Picture 3" descr="guardian_04_default_lighting.jpg"/>
          <p:cNvPicPr>
            <a:picLocks noChangeAspect="1"/>
          </p:cNvPicPr>
          <p:nvPr/>
        </p:nvPicPr>
        <p:blipFill>
          <a:blip r:embed="rId3"/>
          <a:stretch>
            <a:fillRect/>
          </a:stretch>
        </p:blipFill>
        <p:spPr>
          <a:xfrm>
            <a:off x="301752" y="1527048"/>
            <a:ext cx="8562975" cy="4752975"/>
          </a:xfrm>
          <a:prstGeom prst="rect">
            <a:avLst/>
          </a:prstGeom>
        </p:spPr>
      </p:pic>
      <p:pic>
        <p:nvPicPr>
          <p:cNvPr id="5" name="Picture 4" descr="guardian_04_nodefault_lighting.jpg"/>
          <p:cNvPicPr>
            <a:picLocks noChangeAspect="1"/>
          </p:cNvPicPr>
          <p:nvPr/>
        </p:nvPicPr>
        <p:blipFill>
          <a:blip r:embed="rId4"/>
          <a:stretch>
            <a:fillRect/>
          </a:stretch>
        </p:blipFill>
        <p:spPr>
          <a:xfrm>
            <a:off x="301752" y="1527048"/>
            <a:ext cx="8562975" cy="47529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Lightmap Farm</a:t>
            </a:r>
            <a:endParaRPr lang="en-US" dirty="0"/>
          </a:p>
        </p:txBody>
      </p:sp>
      <p:pic>
        <p:nvPicPr>
          <p:cNvPr id="3" name="Picture 2" descr="highground_1_default_lighting.jpg"/>
          <p:cNvPicPr>
            <a:picLocks noChangeAspect="1"/>
          </p:cNvPicPr>
          <p:nvPr/>
        </p:nvPicPr>
        <p:blipFill>
          <a:blip r:embed="rId3"/>
          <a:stretch>
            <a:fillRect/>
          </a:stretch>
        </p:blipFill>
        <p:spPr>
          <a:xfrm>
            <a:off x="301752" y="1527048"/>
            <a:ext cx="8562975" cy="4752975"/>
          </a:xfrm>
          <a:prstGeom prst="rect">
            <a:avLst/>
          </a:prstGeom>
        </p:spPr>
      </p:pic>
      <p:pic>
        <p:nvPicPr>
          <p:cNvPr id="4" name="Picture 3" descr="highground_1_nodefault_lighting.jpg"/>
          <p:cNvPicPr>
            <a:picLocks noChangeAspect="1"/>
          </p:cNvPicPr>
          <p:nvPr/>
        </p:nvPicPr>
        <p:blipFill>
          <a:blip r:embed="rId4"/>
          <a:stretch>
            <a:fillRect/>
          </a:stretch>
        </p:blipFill>
        <p:spPr>
          <a:xfrm>
            <a:off x="301752" y="1527048"/>
            <a:ext cx="8562975" cy="47529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Lightmap Farm</a:t>
            </a:r>
            <a:endParaRPr lang="en-US" dirty="0"/>
          </a:p>
        </p:txBody>
      </p:sp>
      <p:pic>
        <p:nvPicPr>
          <p:cNvPr id="3" name="Picture 2" descr="snowbound_2_default_lighting.jpg"/>
          <p:cNvPicPr>
            <a:picLocks noChangeAspect="1"/>
          </p:cNvPicPr>
          <p:nvPr/>
        </p:nvPicPr>
        <p:blipFill>
          <a:blip r:embed="rId3"/>
          <a:stretch>
            <a:fillRect/>
          </a:stretch>
        </p:blipFill>
        <p:spPr>
          <a:xfrm>
            <a:off x="301752" y="1527048"/>
            <a:ext cx="8562975" cy="4752975"/>
          </a:xfrm>
          <a:prstGeom prst="rect">
            <a:avLst/>
          </a:prstGeom>
        </p:spPr>
      </p:pic>
      <p:pic>
        <p:nvPicPr>
          <p:cNvPr id="4" name="Picture 3" descr="snowbound_2_nodefault_lighting.jpg"/>
          <p:cNvPicPr>
            <a:picLocks noChangeAspect="1"/>
          </p:cNvPicPr>
          <p:nvPr/>
        </p:nvPicPr>
        <p:blipFill>
          <a:blip r:embed="rId4"/>
          <a:stretch>
            <a:fillRect/>
          </a:stretch>
        </p:blipFill>
        <p:spPr>
          <a:xfrm>
            <a:off x="301752" y="1527048"/>
            <a:ext cx="8562975" cy="47529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Lightmap Farm</a:t>
            </a:r>
            <a:endParaRPr lang="en-US" dirty="0">
              <a:solidFill>
                <a:srgbClr val="FFC000"/>
              </a:solidFill>
            </a:endParaRPr>
          </a:p>
        </p:txBody>
      </p:sp>
      <p:sp>
        <p:nvSpPr>
          <p:cNvPr id="3" name="Content Placeholder 2"/>
          <p:cNvSpPr>
            <a:spLocks noGrp="1"/>
          </p:cNvSpPr>
          <p:nvPr>
            <p:ph idx="1"/>
          </p:nvPr>
        </p:nvSpPr>
        <p:spPr/>
        <p:txBody>
          <a:bodyPr/>
          <a:lstStyle/>
          <a:p>
            <a:r>
              <a:rPr lang="en-US" dirty="0" smtClean="0">
                <a:solidFill>
                  <a:schemeClr val="bg1"/>
                </a:solidFill>
              </a:rPr>
              <a:t>Very time consuming process</a:t>
            </a:r>
          </a:p>
          <a:p>
            <a:endParaRPr lang="en-US" dirty="0"/>
          </a:p>
        </p:txBody>
      </p:sp>
      <p:grpSp>
        <p:nvGrpSpPr>
          <p:cNvPr id="9" name="Group 8"/>
          <p:cNvGrpSpPr/>
          <p:nvPr/>
        </p:nvGrpSpPr>
        <p:grpSpPr>
          <a:xfrm>
            <a:off x="1066800" y="2743200"/>
            <a:ext cx="1739949" cy="1043969"/>
            <a:chOff x="808895" y="1047"/>
            <a:chExt cx="1739949" cy="1043969"/>
          </a:xfrm>
        </p:grpSpPr>
        <p:sp>
          <p:nvSpPr>
            <p:cNvPr id="40" name="Rounded Rectangle 39"/>
            <p:cNvSpPr/>
            <p:nvPr/>
          </p:nvSpPr>
          <p:spPr>
            <a:xfrm>
              <a:off x="808895" y="1047"/>
              <a:ext cx="1739949" cy="104396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Rounded Rectangle 4"/>
            <p:cNvSpPr/>
            <p:nvPr/>
          </p:nvSpPr>
          <p:spPr>
            <a:xfrm>
              <a:off x="839472" y="31624"/>
              <a:ext cx="1678795" cy="9828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Initialization</a:t>
              </a:r>
              <a:endParaRPr lang="en-US" sz="2200" kern="1200" dirty="0"/>
            </a:p>
          </p:txBody>
        </p:sp>
      </p:grpSp>
      <p:grpSp>
        <p:nvGrpSpPr>
          <p:cNvPr id="10" name="Group 9"/>
          <p:cNvGrpSpPr/>
          <p:nvPr/>
        </p:nvGrpSpPr>
        <p:grpSpPr>
          <a:xfrm>
            <a:off x="2959865" y="3049431"/>
            <a:ext cx="368869" cy="431507"/>
            <a:chOff x="2701960" y="307278"/>
            <a:chExt cx="368869" cy="431507"/>
          </a:xfrm>
        </p:grpSpPr>
        <p:sp>
          <p:nvSpPr>
            <p:cNvPr id="38" name="Right Arrow 37"/>
            <p:cNvSpPr/>
            <p:nvPr/>
          </p:nvSpPr>
          <p:spPr>
            <a:xfrm>
              <a:off x="2701960" y="307278"/>
              <a:ext cx="368869" cy="43150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9" name="Right Arrow 6"/>
            <p:cNvSpPr/>
            <p:nvPr/>
          </p:nvSpPr>
          <p:spPr>
            <a:xfrm>
              <a:off x="2701960" y="393579"/>
              <a:ext cx="258208" cy="2589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p:txBody>
        </p:sp>
      </p:grpSp>
      <p:grpSp>
        <p:nvGrpSpPr>
          <p:cNvPr id="11" name="Group 10"/>
          <p:cNvGrpSpPr/>
          <p:nvPr/>
        </p:nvGrpSpPr>
        <p:grpSpPr>
          <a:xfrm>
            <a:off x="3502730" y="2743200"/>
            <a:ext cx="1739949" cy="1043969"/>
            <a:chOff x="3244825" y="1047"/>
            <a:chExt cx="1739949" cy="1043969"/>
          </a:xfrm>
          <a:solidFill>
            <a:schemeClr val="accent4">
              <a:lumMod val="50000"/>
            </a:schemeClr>
          </a:solidFill>
        </p:grpSpPr>
        <p:sp>
          <p:nvSpPr>
            <p:cNvPr id="36" name="Rounded Rectangle 35"/>
            <p:cNvSpPr/>
            <p:nvPr/>
          </p:nvSpPr>
          <p:spPr>
            <a:xfrm>
              <a:off x="3244825" y="1047"/>
              <a:ext cx="1739949" cy="1043969"/>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Rounded Rectangle 8"/>
            <p:cNvSpPr/>
            <p:nvPr/>
          </p:nvSpPr>
          <p:spPr>
            <a:xfrm>
              <a:off x="3275402" y="31624"/>
              <a:ext cx="1678795" cy="98281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Direct Illumination</a:t>
              </a:r>
              <a:endParaRPr lang="en-US" sz="2200" kern="1200" dirty="0"/>
            </a:p>
          </p:txBody>
        </p:sp>
      </p:grpSp>
      <p:grpSp>
        <p:nvGrpSpPr>
          <p:cNvPr id="12" name="Group 11"/>
          <p:cNvGrpSpPr/>
          <p:nvPr/>
        </p:nvGrpSpPr>
        <p:grpSpPr>
          <a:xfrm>
            <a:off x="5395795" y="3049431"/>
            <a:ext cx="368869" cy="431507"/>
            <a:chOff x="5137890" y="307278"/>
            <a:chExt cx="368869" cy="431507"/>
          </a:xfrm>
        </p:grpSpPr>
        <p:sp>
          <p:nvSpPr>
            <p:cNvPr id="34" name="Right Arrow 33"/>
            <p:cNvSpPr/>
            <p:nvPr/>
          </p:nvSpPr>
          <p:spPr>
            <a:xfrm>
              <a:off x="5137890" y="307278"/>
              <a:ext cx="368869" cy="43150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5" name="Right Arrow 10"/>
            <p:cNvSpPr/>
            <p:nvPr/>
          </p:nvSpPr>
          <p:spPr>
            <a:xfrm>
              <a:off x="5137890" y="393579"/>
              <a:ext cx="258208" cy="2589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p:txBody>
        </p:sp>
      </p:grpSp>
      <p:grpSp>
        <p:nvGrpSpPr>
          <p:cNvPr id="13" name="Group 12"/>
          <p:cNvGrpSpPr/>
          <p:nvPr/>
        </p:nvGrpSpPr>
        <p:grpSpPr>
          <a:xfrm>
            <a:off x="5938659" y="2743200"/>
            <a:ext cx="1739949" cy="1043969"/>
            <a:chOff x="5680754" y="1047"/>
            <a:chExt cx="1739949" cy="1043969"/>
          </a:xfrm>
          <a:solidFill>
            <a:schemeClr val="accent4">
              <a:lumMod val="50000"/>
            </a:schemeClr>
          </a:solidFill>
        </p:grpSpPr>
        <p:sp>
          <p:nvSpPr>
            <p:cNvPr id="32" name="Rounded Rectangle 31"/>
            <p:cNvSpPr/>
            <p:nvPr/>
          </p:nvSpPr>
          <p:spPr>
            <a:xfrm>
              <a:off x="5680754" y="1047"/>
              <a:ext cx="1739949" cy="1043969"/>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Rounded Rectangle 12"/>
            <p:cNvSpPr/>
            <p:nvPr/>
          </p:nvSpPr>
          <p:spPr>
            <a:xfrm>
              <a:off x="5711331" y="31624"/>
              <a:ext cx="1678795" cy="98281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Photon Cast</a:t>
              </a:r>
              <a:endParaRPr lang="en-US" sz="2200" kern="1200" dirty="0"/>
            </a:p>
          </p:txBody>
        </p:sp>
      </p:grpSp>
      <p:grpSp>
        <p:nvGrpSpPr>
          <p:cNvPr id="14" name="Group 13"/>
          <p:cNvGrpSpPr/>
          <p:nvPr/>
        </p:nvGrpSpPr>
        <p:grpSpPr>
          <a:xfrm>
            <a:off x="6592880" y="3940285"/>
            <a:ext cx="431507" cy="368869"/>
            <a:chOff x="6334975" y="1198132"/>
            <a:chExt cx="431507" cy="368869"/>
          </a:xfrm>
        </p:grpSpPr>
        <p:sp>
          <p:nvSpPr>
            <p:cNvPr id="30" name="Right Arrow 29"/>
            <p:cNvSpPr/>
            <p:nvPr/>
          </p:nvSpPr>
          <p:spPr>
            <a:xfrm rot="5400000">
              <a:off x="6366294" y="1166813"/>
              <a:ext cx="368869" cy="43150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1" name="Right Arrow 14"/>
            <p:cNvSpPr/>
            <p:nvPr/>
          </p:nvSpPr>
          <p:spPr>
            <a:xfrm>
              <a:off x="6421277" y="1198132"/>
              <a:ext cx="258905" cy="2582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p:txBody>
        </p:sp>
      </p:grpSp>
      <p:grpSp>
        <p:nvGrpSpPr>
          <p:cNvPr id="15" name="Group 14"/>
          <p:cNvGrpSpPr/>
          <p:nvPr/>
        </p:nvGrpSpPr>
        <p:grpSpPr>
          <a:xfrm>
            <a:off x="5943600" y="4419600"/>
            <a:ext cx="1739949" cy="1043969"/>
            <a:chOff x="808895" y="1740996"/>
            <a:chExt cx="1739949" cy="1043969"/>
          </a:xfrm>
        </p:grpSpPr>
        <p:sp>
          <p:nvSpPr>
            <p:cNvPr id="28" name="Rounded Rectangle 27"/>
            <p:cNvSpPr/>
            <p:nvPr/>
          </p:nvSpPr>
          <p:spPr>
            <a:xfrm>
              <a:off x="808895" y="1740996"/>
              <a:ext cx="1739949" cy="104396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ounded Rectangle 16"/>
            <p:cNvSpPr/>
            <p:nvPr/>
          </p:nvSpPr>
          <p:spPr>
            <a:xfrm>
              <a:off x="839472" y="1771573"/>
              <a:ext cx="1678795" cy="982815"/>
            </a:xfrm>
            <a:prstGeom prst="rect">
              <a:avLst/>
            </a:prstGeom>
            <a:solidFill>
              <a:schemeClr val="accent4">
                <a:lumMod val="50000"/>
              </a:schemeClr>
            </a:solid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Final Gather</a:t>
              </a:r>
              <a:endParaRPr lang="en-US" sz="2200" kern="1200" dirty="0"/>
            </a:p>
          </p:txBody>
        </p:sp>
      </p:grpSp>
      <p:grpSp>
        <p:nvGrpSpPr>
          <p:cNvPr id="16" name="Group 15"/>
          <p:cNvGrpSpPr/>
          <p:nvPr/>
        </p:nvGrpSpPr>
        <p:grpSpPr>
          <a:xfrm rot="5400000">
            <a:off x="5378881" y="4755719"/>
            <a:ext cx="431507" cy="368869"/>
            <a:chOff x="1463116" y="2938081"/>
            <a:chExt cx="431507" cy="368869"/>
          </a:xfrm>
        </p:grpSpPr>
        <p:sp>
          <p:nvSpPr>
            <p:cNvPr id="26" name="Right Arrow 25"/>
            <p:cNvSpPr/>
            <p:nvPr/>
          </p:nvSpPr>
          <p:spPr>
            <a:xfrm rot="5400000">
              <a:off x="1494435" y="2906762"/>
              <a:ext cx="368869" cy="43150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Right Arrow 18"/>
            <p:cNvSpPr/>
            <p:nvPr/>
          </p:nvSpPr>
          <p:spPr>
            <a:xfrm>
              <a:off x="1549418" y="2938081"/>
              <a:ext cx="258905" cy="2582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p:txBody>
        </p:sp>
      </p:grpSp>
      <p:grpSp>
        <p:nvGrpSpPr>
          <p:cNvPr id="17" name="Group 16"/>
          <p:cNvGrpSpPr/>
          <p:nvPr/>
        </p:nvGrpSpPr>
        <p:grpSpPr>
          <a:xfrm>
            <a:off x="3505200" y="4419600"/>
            <a:ext cx="1739949" cy="1043969"/>
            <a:chOff x="808895" y="3480946"/>
            <a:chExt cx="1739949" cy="1043969"/>
          </a:xfrm>
        </p:grpSpPr>
        <p:sp>
          <p:nvSpPr>
            <p:cNvPr id="24" name="Rounded Rectangle 23"/>
            <p:cNvSpPr/>
            <p:nvPr/>
          </p:nvSpPr>
          <p:spPr>
            <a:xfrm>
              <a:off x="808895" y="3480946"/>
              <a:ext cx="1739949" cy="104396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ounded Rectangle 20"/>
            <p:cNvSpPr/>
            <p:nvPr/>
          </p:nvSpPr>
          <p:spPr>
            <a:xfrm>
              <a:off x="839472" y="3511523"/>
              <a:ext cx="1678795" cy="9828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Signal Compression</a:t>
              </a:r>
              <a:endParaRPr lang="en-US" sz="2200" kern="1200" dirty="0"/>
            </a:p>
          </p:txBody>
        </p:sp>
      </p:grpSp>
      <p:grpSp>
        <p:nvGrpSpPr>
          <p:cNvPr id="18" name="Group 17"/>
          <p:cNvGrpSpPr/>
          <p:nvPr/>
        </p:nvGrpSpPr>
        <p:grpSpPr>
          <a:xfrm rot="10800000">
            <a:off x="2971800" y="4724400"/>
            <a:ext cx="368869" cy="431507"/>
            <a:chOff x="2701960" y="3787177"/>
            <a:chExt cx="368869" cy="431507"/>
          </a:xfrm>
        </p:grpSpPr>
        <p:sp>
          <p:nvSpPr>
            <p:cNvPr id="22" name="Right Arrow 21"/>
            <p:cNvSpPr/>
            <p:nvPr/>
          </p:nvSpPr>
          <p:spPr>
            <a:xfrm>
              <a:off x="2701960" y="3787177"/>
              <a:ext cx="368869" cy="43150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3" name="Right Arrow 22"/>
            <p:cNvSpPr/>
            <p:nvPr/>
          </p:nvSpPr>
          <p:spPr>
            <a:xfrm>
              <a:off x="2701960" y="3873478"/>
              <a:ext cx="258208" cy="2589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p:txBody>
        </p:sp>
      </p:grpSp>
      <p:grpSp>
        <p:nvGrpSpPr>
          <p:cNvPr id="19" name="Group 18"/>
          <p:cNvGrpSpPr/>
          <p:nvPr/>
        </p:nvGrpSpPr>
        <p:grpSpPr>
          <a:xfrm>
            <a:off x="1066800" y="4419600"/>
            <a:ext cx="1739949" cy="1043969"/>
            <a:chOff x="3244825" y="3480946"/>
            <a:chExt cx="1739949" cy="1043969"/>
          </a:xfrm>
        </p:grpSpPr>
        <p:sp>
          <p:nvSpPr>
            <p:cNvPr id="20" name="Rounded Rectangle 19"/>
            <p:cNvSpPr/>
            <p:nvPr/>
          </p:nvSpPr>
          <p:spPr>
            <a:xfrm>
              <a:off x="3244825" y="3480946"/>
              <a:ext cx="1739949" cy="104396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ounded Rectangle 24"/>
            <p:cNvSpPr/>
            <p:nvPr/>
          </p:nvSpPr>
          <p:spPr>
            <a:xfrm>
              <a:off x="3275402" y="3511523"/>
              <a:ext cx="1678795" cy="982815"/>
            </a:xfrm>
            <a:prstGeom prst="rect">
              <a:avLst/>
            </a:prstGeom>
            <a:solidFill>
              <a:schemeClr val="accent4">
                <a:lumMod val="50000"/>
              </a:schemeClr>
            </a:solid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DXT Compression</a:t>
              </a:r>
              <a:endParaRPr lang="en-US" sz="2200" kern="1200" dirty="0"/>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Lightmap Farm</a:t>
            </a:r>
            <a:endParaRPr lang="en-US" dirty="0">
              <a:solidFill>
                <a:srgbClr val="FFC000"/>
              </a:solidFill>
            </a:endParaRPr>
          </a:p>
        </p:txBody>
      </p:sp>
      <p:sp>
        <p:nvSpPr>
          <p:cNvPr id="3" name="Content Placeholder 2"/>
          <p:cNvSpPr>
            <a:spLocks noGrp="1"/>
          </p:cNvSpPr>
          <p:nvPr>
            <p:ph idx="1"/>
          </p:nvPr>
        </p:nvSpPr>
        <p:spPr/>
        <p:txBody>
          <a:bodyPr>
            <a:normAutofit lnSpcReduction="10000"/>
          </a:bodyPr>
          <a:lstStyle/>
          <a:p>
            <a:r>
              <a:rPr lang="en-US" dirty="0" smtClean="0">
                <a:solidFill>
                  <a:schemeClr val="bg1"/>
                </a:solidFill>
              </a:rPr>
              <a:t>Lightmapper was written with the farm in mind</a:t>
            </a:r>
          </a:p>
          <a:p>
            <a:pPr lvl="1"/>
            <a:r>
              <a:rPr lang="en-US" dirty="0" smtClean="0">
                <a:solidFill>
                  <a:schemeClr val="bg1"/>
                </a:solidFill>
              </a:rPr>
              <a:t>We can specify a chunk of work per machine</a:t>
            </a:r>
          </a:p>
          <a:p>
            <a:pPr lvl="1"/>
            <a:r>
              <a:rPr lang="en-US" dirty="0" smtClean="0">
                <a:solidFill>
                  <a:schemeClr val="bg1"/>
                </a:solidFill>
              </a:rPr>
              <a:t>Merge the results after all servers finish</a:t>
            </a:r>
          </a:p>
          <a:p>
            <a:r>
              <a:rPr lang="en-US" dirty="0" smtClean="0">
                <a:solidFill>
                  <a:schemeClr val="bg1"/>
                </a:solidFill>
              </a:rPr>
              <a:t>Simple load-balancing scheme</a:t>
            </a:r>
          </a:p>
          <a:p>
            <a:pPr lvl="1"/>
            <a:r>
              <a:rPr lang="en-US" dirty="0" smtClean="0">
                <a:solidFill>
                  <a:schemeClr val="bg1"/>
                </a:solidFill>
              </a:rPr>
              <a:t>More machines used when fewer jobs are running</a:t>
            </a:r>
          </a:p>
          <a:p>
            <a:pPr lvl="1"/>
            <a:r>
              <a:rPr lang="en-US" dirty="0" smtClean="0">
                <a:solidFill>
                  <a:schemeClr val="bg1"/>
                </a:solidFill>
              </a:rPr>
              <a:t>Min and max number of machines configurable per type of job and per step</a:t>
            </a:r>
          </a:p>
          <a:p>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C000"/>
                </a:solidFill>
              </a:rPr>
              <a:t>Cubemap</a:t>
            </a:r>
            <a:r>
              <a:rPr lang="en-US" dirty="0" smtClean="0">
                <a:solidFill>
                  <a:srgbClr val="FFC000"/>
                </a:solidFill>
              </a:rPr>
              <a:t> Farm</a:t>
            </a:r>
            <a:endParaRPr lang="en-US" dirty="0">
              <a:solidFill>
                <a:srgbClr val="FFC000"/>
              </a:solidFill>
            </a:endParaRPr>
          </a:p>
        </p:txBody>
      </p:sp>
      <p:sp>
        <p:nvSpPr>
          <p:cNvPr id="3" name="Content Placeholder 2"/>
          <p:cNvSpPr>
            <a:spLocks noGrp="1"/>
          </p:cNvSpPr>
          <p:nvPr>
            <p:ph idx="1"/>
          </p:nvPr>
        </p:nvSpPr>
        <p:spPr/>
        <p:txBody>
          <a:bodyPr/>
          <a:lstStyle/>
          <a:p>
            <a:r>
              <a:rPr lang="en-US" dirty="0" smtClean="0">
                <a:solidFill>
                  <a:schemeClr val="bg1"/>
                </a:solidFill>
              </a:rPr>
              <a:t>Uses Xboxes and PCs for rendering and assembly</a:t>
            </a:r>
          </a:p>
          <a:p>
            <a:r>
              <a:rPr lang="en-US" dirty="0" smtClean="0">
                <a:solidFill>
                  <a:schemeClr val="bg1"/>
                </a:solidFill>
              </a:rPr>
              <a:t>Small pool of Xboxes that are always available</a:t>
            </a:r>
          </a:p>
          <a:p>
            <a:r>
              <a:rPr lang="en-US" dirty="0" smtClean="0">
                <a:solidFill>
                  <a:schemeClr val="bg1"/>
                </a:solidFill>
              </a:rPr>
              <a:t>Xboxes not running client code when not rendering </a:t>
            </a:r>
          </a:p>
          <a:p>
            <a:r>
              <a:rPr lang="en-US" dirty="0" smtClean="0">
                <a:solidFill>
                  <a:schemeClr val="bg1"/>
                </a:solidFill>
              </a:rPr>
              <a:t>The farm scaled to Xboxes with few architectural changes</a:t>
            </a:r>
            <a:endParaRPr lang="en-US" dirty="0" smtClean="0"/>
          </a:p>
          <a:p>
            <a:pPr lvl="2"/>
            <a:endParaRPr lang="en-US" dirty="0" smtClean="0"/>
          </a:p>
          <a:p>
            <a:pPr lvl="2"/>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143000"/>
          </a:xfrm>
        </p:spPr>
        <p:txBody>
          <a:bodyPr/>
          <a:lstStyle/>
          <a:p>
            <a:r>
              <a:rPr lang="en-US" dirty="0" smtClean="0">
                <a:solidFill>
                  <a:srgbClr val="FFC000"/>
                </a:solidFill>
              </a:rPr>
              <a:t>Implementation Details</a:t>
            </a:r>
            <a:endParaRPr lang="en-US" dirty="0">
              <a:solidFill>
                <a:srgbClr val="FFC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Agenda</a:t>
            </a:r>
            <a:endParaRPr lang="en-US" dirty="0">
              <a:solidFill>
                <a:srgbClr val="FFC000"/>
              </a:solidFill>
            </a:endParaRPr>
          </a:p>
        </p:txBody>
      </p:sp>
      <p:sp>
        <p:nvSpPr>
          <p:cNvPr id="3" name="Content Placeholder 2"/>
          <p:cNvSpPr>
            <a:spLocks noGrp="1"/>
          </p:cNvSpPr>
          <p:nvPr>
            <p:ph idx="1"/>
          </p:nvPr>
        </p:nvSpPr>
        <p:spPr/>
        <p:txBody>
          <a:bodyPr>
            <a:normAutofit/>
          </a:bodyPr>
          <a:lstStyle/>
          <a:p>
            <a:r>
              <a:rPr lang="en-US" dirty="0" smtClean="0">
                <a:solidFill>
                  <a:schemeClr val="bg1"/>
                </a:solidFill>
              </a:rPr>
              <a:t>What is the Farm?</a:t>
            </a:r>
          </a:p>
          <a:p>
            <a:r>
              <a:rPr lang="en-US" dirty="0" smtClean="0">
                <a:solidFill>
                  <a:schemeClr val="bg1"/>
                </a:solidFill>
              </a:rPr>
              <a:t>End User Experience</a:t>
            </a:r>
          </a:p>
          <a:p>
            <a:r>
              <a:rPr lang="en-US" dirty="0" smtClean="0">
                <a:solidFill>
                  <a:schemeClr val="bg1"/>
                </a:solidFill>
              </a:rPr>
              <a:t>Architecture</a:t>
            </a:r>
          </a:p>
          <a:p>
            <a:r>
              <a:rPr lang="en-US" dirty="0" smtClean="0">
                <a:solidFill>
                  <a:schemeClr val="bg1"/>
                </a:solidFill>
              </a:rPr>
              <a:t>Workflows</a:t>
            </a:r>
          </a:p>
          <a:p>
            <a:r>
              <a:rPr lang="en-US" dirty="0" smtClean="0">
                <a:solidFill>
                  <a:schemeClr val="bg1"/>
                </a:solidFill>
              </a:rPr>
              <a:t>Implementation Details</a:t>
            </a:r>
          </a:p>
          <a:p>
            <a:r>
              <a:rPr lang="en-US" dirty="0" smtClean="0">
                <a:solidFill>
                  <a:schemeClr val="bg1"/>
                </a:solidFill>
              </a:rPr>
              <a:t>Future</a:t>
            </a:r>
          </a:p>
          <a:p>
            <a:r>
              <a:rPr lang="en-US" dirty="0" smtClean="0">
                <a:solidFill>
                  <a:schemeClr val="bg1"/>
                </a:solidFill>
              </a:rPr>
              <a:t>Your Farm</a:t>
            </a:r>
          </a:p>
          <a:p>
            <a:endParaRPr lang="en-US" dirty="0" smtClean="0">
              <a:solidFill>
                <a:schemeClr val="bg1"/>
              </a:solidFill>
            </a:endParaRPr>
          </a:p>
          <a:p>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Implementation Details</a:t>
            </a:r>
            <a:endParaRPr lang="en-US" dirty="0">
              <a:solidFill>
                <a:srgbClr val="FFC000"/>
              </a:solidFill>
            </a:endParaRPr>
          </a:p>
        </p:txBody>
      </p:sp>
      <p:sp>
        <p:nvSpPr>
          <p:cNvPr id="3" name="Content Placeholder 2"/>
          <p:cNvSpPr>
            <a:spLocks noGrp="1"/>
          </p:cNvSpPr>
          <p:nvPr>
            <p:ph idx="1"/>
          </p:nvPr>
        </p:nvSpPr>
        <p:spPr/>
        <p:txBody>
          <a:bodyPr>
            <a:normAutofit/>
          </a:bodyPr>
          <a:lstStyle/>
          <a:p>
            <a:r>
              <a:rPr lang="en-US" dirty="0" smtClean="0">
                <a:solidFill>
                  <a:schemeClr val="bg1"/>
                </a:solidFill>
              </a:rPr>
              <a:t>All code is C# </a:t>
            </a:r>
            <a:r>
              <a:rPr lang="en-US" dirty="0" err="1" smtClean="0">
                <a:solidFill>
                  <a:schemeClr val="bg1"/>
                </a:solidFill>
              </a:rPr>
              <a:t>.Net</a:t>
            </a:r>
            <a:endParaRPr lang="en-US" dirty="0" smtClean="0">
              <a:solidFill>
                <a:schemeClr val="bg1"/>
              </a:solidFill>
            </a:endParaRPr>
          </a:p>
          <a:p>
            <a:r>
              <a:rPr lang="en-US" smtClean="0">
                <a:solidFill>
                  <a:schemeClr val="bg1"/>
                </a:solidFill>
              </a:rPr>
              <a:t>This </a:t>
            </a:r>
            <a:r>
              <a:rPr lang="en-US" dirty="0" smtClean="0">
                <a:solidFill>
                  <a:schemeClr val="bg1"/>
                </a:solidFill>
              </a:rPr>
              <a:t>worked well for us</a:t>
            </a:r>
          </a:p>
          <a:p>
            <a:r>
              <a:rPr lang="en-US" dirty="0" smtClean="0">
                <a:solidFill>
                  <a:schemeClr val="bg1"/>
                </a:solidFill>
              </a:rPr>
              <a:t>Here are some lessons we learned</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C000"/>
                </a:solidFill>
              </a:rPr>
              <a:t>.Net</a:t>
            </a:r>
            <a:r>
              <a:rPr lang="en-US" dirty="0" smtClean="0">
                <a:solidFill>
                  <a:srgbClr val="FFC000"/>
                </a:solidFill>
              </a:rPr>
              <a:t> XML Serialization</a:t>
            </a:r>
            <a:endParaRPr lang="en-US" dirty="0">
              <a:solidFill>
                <a:srgbClr val="FFC000"/>
              </a:solidFill>
            </a:endParaRPr>
          </a:p>
        </p:txBody>
      </p:sp>
      <p:sp>
        <p:nvSpPr>
          <p:cNvPr id="3" name="Content Placeholder 2"/>
          <p:cNvSpPr>
            <a:spLocks noGrp="1"/>
          </p:cNvSpPr>
          <p:nvPr>
            <p:ph idx="1"/>
          </p:nvPr>
        </p:nvSpPr>
        <p:spPr/>
        <p:txBody>
          <a:bodyPr>
            <a:normAutofit fontScale="85000" lnSpcReduction="10000"/>
          </a:bodyPr>
          <a:lstStyle/>
          <a:p>
            <a:r>
              <a:rPr lang="en-US" dirty="0" smtClean="0">
                <a:solidFill>
                  <a:schemeClr val="bg1"/>
                </a:solidFill>
              </a:rPr>
              <a:t>Objects serialized into XML to be passed around</a:t>
            </a:r>
          </a:p>
          <a:p>
            <a:r>
              <a:rPr lang="en-US" dirty="0" smtClean="0">
                <a:solidFill>
                  <a:schemeClr val="bg1"/>
                </a:solidFill>
              </a:rPr>
              <a:t>There were a few issues with speed and memory use</a:t>
            </a:r>
          </a:p>
          <a:p>
            <a:pPr lvl="1"/>
            <a:r>
              <a:rPr lang="en-US" dirty="0" err="1" smtClean="0">
                <a:solidFill>
                  <a:schemeClr val="bg1"/>
                </a:solidFill>
              </a:rPr>
              <a:t>.Net</a:t>
            </a:r>
            <a:r>
              <a:rPr lang="en-US" dirty="0" smtClean="0">
                <a:solidFill>
                  <a:schemeClr val="bg1"/>
                </a:solidFill>
              </a:rPr>
              <a:t> creates a </a:t>
            </a:r>
            <a:r>
              <a:rPr lang="en-US" dirty="0" err="1" smtClean="0">
                <a:solidFill>
                  <a:schemeClr val="bg1"/>
                </a:solidFill>
              </a:rPr>
              <a:t>dll</a:t>
            </a:r>
            <a:r>
              <a:rPr lang="en-US" dirty="0" smtClean="0">
                <a:solidFill>
                  <a:schemeClr val="bg1"/>
                </a:solidFill>
              </a:rPr>
              <a:t> for each new type and loads it into the </a:t>
            </a:r>
            <a:r>
              <a:rPr lang="en-US" dirty="0" err="1" smtClean="0">
                <a:solidFill>
                  <a:schemeClr val="bg1"/>
                </a:solidFill>
              </a:rPr>
              <a:t>AppDomain</a:t>
            </a:r>
            <a:endParaRPr lang="en-US" dirty="0" smtClean="0">
              <a:solidFill>
                <a:schemeClr val="bg1"/>
              </a:solidFill>
            </a:endParaRPr>
          </a:p>
          <a:p>
            <a:pPr lvl="1"/>
            <a:r>
              <a:rPr lang="en-US" dirty="0" smtClean="0">
                <a:solidFill>
                  <a:schemeClr val="bg1"/>
                </a:solidFill>
              </a:rPr>
              <a:t>Antivirus software sometimes locks files during serialization calls</a:t>
            </a:r>
          </a:p>
          <a:p>
            <a:r>
              <a:rPr lang="en-US" dirty="0" smtClean="0">
                <a:solidFill>
                  <a:schemeClr val="bg1"/>
                </a:solidFill>
              </a:rPr>
              <a:t>Moved to Binary serialization which worked very well for us</a:t>
            </a:r>
          </a:p>
          <a:p>
            <a:pPr lvl="1"/>
            <a:r>
              <a:rPr lang="en-US" dirty="0" smtClean="0">
                <a:solidFill>
                  <a:schemeClr val="bg1"/>
                </a:solidFill>
              </a:rPr>
              <a:t>Faster, uses less memory and storage in the database</a:t>
            </a:r>
          </a:p>
          <a:p>
            <a:pPr lvl="1"/>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Memory Management</a:t>
            </a:r>
            <a:endParaRPr lang="en-US" dirty="0">
              <a:solidFill>
                <a:srgbClr val="FFC000"/>
              </a:solidFill>
            </a:endParaRPr>
          </a:p>
        </p:txBody>
      </p:sp>
      <p:sp>
        <p:nvSpPr>
          <p:cNvPr id="3" name="Content Placeholder 2"/>
          <p:cNvSpPr>
            <a:spLocks noGrp="1"/>
          </p:cNvSpPr>
          <p:nvPr>
            <p:ph idx="1"/>
          </p:nvPr>
        </p:nvSpPr>
        <p:spPr/>
        <p:txBody>
          <a:bodyPr>
            <a:normAutofit fontScale="85000" lnSpcReduction="10000"/>
          </a:bodyPr>
          <a:lstStyle/>
          <a:p>
            <a:r>
              <a:rPr lang="en-US" dirty="0" smtClean="0">
                <a:solidFill>
                  <a:schemeClr val="bg1"/>
                </a:solidFill>
              </a:rPr>
              <a:t>We had a number of challenges keeping memory usage under control</a:t>
            </a:r>
          </a:p>
          <a:p>
            <a:pPr lvl="1"/>
            <a:r>
              <a:rPr lang="en-US" dirty="0" smtClean="0">
                <a:solidFill>
                  <a:schemeClr val="bg1"/>
                </a:solidFill>
              </a:rPr>
              <a:t>Server would sometimes run out of memory</a:t>
            </a:r>
          </a:p>
          <a:p>
            <a:pPr lvl="1"/>
            <a:r>
              <a:rPr lang="en-US" dirty="0" smtClean="0">
                <a:solidFill>
                  <a:schemeClr val="bg1"/>
                </a:solidFill>
              </a:rPr>
              <a:t>Garbage collection not as frequent or thorough as we’d like</a:t>
            </a:r>
          </a:p>
          <a:p>
            <a:r>
              <a:rPr lang="en-US" dirty="0" smtClean="0">
                <a:solidFill>
                  <a:schemeClr val="bg1"/>
                </a:solidFill>
              </a:rPr>
              <a:t>A few things that helped:</a:t>
            </a:r>
          </a:p>
          <a:p>
            <a:pPr lvl="1"/>
            <a:r>
              <a:rPr lang="en-US" dirty="0" smtClean="0">
                <a:solidFill>
                  <a:schemeClr val="bg1"/>
                </a:solidFill>
              </a:rPr>
              <a:t>Explicit garbage collections</a:t>
            </a:r>
          </a:p>
          <a:p>
            <a:pPr lvl="1"/>
            <a:r>
              <a:rPr lang="en-US" dirty="0" smtClean="0">
                <a:solidFill>
                  <a:schemeClr val="bg1"/>
                </a:solidFill>
              </a:rPr>
              <a:t>More efficient serialization / </a:t>
            </a:r>
            <a:r>
              <a:rPr lang="en-US" dirty="0" err="1" smtClean="0">
                <a:solidFill>
                  <a:schemeClr val="bg1"/>
                </a:solidFill>
              </a:rPr>
              <a:t>deserialization</a:t>
            </a:r>
            <a:r>
              <a:rPr lang="en-US" dirty="0" smtClean="0">
                <a:solidFill>
                  <a:schemeClr val="bg1"/>
                </a:solidFill>
              </a:rPr>
              <a:t> (binary vs. XML)</a:t>
            </a:r>
          </a:p>
          <a:p>
            <a:r>
              <a:rPr lang="en-US" dirty="0" smtClean="0">
                <a:solidFill>
                  <a:schemeClr val="bg1"/>
                </a:solidFill>
              </a:rPr>
              <a:t>Even though </a:t>
            </a:r>
            <a:r>
              <a:rPr lang="en-US" dirty="0" err="1" smtClean="0">
                <a:solidFill>
                  <a:schemeClr val="bg1"/>
                </a:solidFill>
              </a:rPr>
              <a:t>.Net</a:t>
            </a:r>
            <a:r>
              <a:rPr lang="en-US" dirty="0" smtClean="0">
                <a:solidFill>
                  <a:schemeClr val="bg1"/>
                </a:solidFill>
              </a:rPr>
              <a:t> manages your App’s memory, keeping memory usage in mind is still important</a:t>
            </a:r>
          </a:p>
          <a:p>
            <a:endParaRPr lang="en-US" dirty="0" smtClean="0">
              <a:solidFill>
                <a:schemeClr val="bg1"/>
              </a:solidFill>
            </a:endParaRPr>
          </a:p>
          <a:p>
            <a:pPr lvl="2"/>
            <a:endParaRPr lang="en-US" dirty="0" smtClean="0">
              <a:solidFill>
                <a:schemeClr val="bg1"/>
              </a:solidFill>
            </a:endParaRPr>
          </a:p>
          <a:p>
            <a:pPr lvl="2"/>
            <a:endParaRPr lang="en-US" dirty="0" smtClean="0">
              <a:solidFill>
                <a:schemeClr val="bg1"/>
              </a:solidFill>
            </a:endParaRPr>
          </a:p>
          <a:p>
            <a:pPr lvl="1"/>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Plug-ins</a:t>
            </a:r>
            <a:endParaRPr lang="en-US" dirty="0">
              <a:solidFill>
                <a:srgbClr val="FFC000"/>
              </a:solidFill>
            </a:endParaRPr>
          </a:p>
        </p:txBody>
      </p:sp>
      <p:sp>
        <p:nvSpPr>
          <p:cNvPr id="3" name="Content Placeholder 2"/>
          <p:cNvSpPr>
            <a:spLocks noGrp="1"/>
          </p:cNvSpPr>
          <p:nvPr>
            <p:ph idx="1"/>
          </p:nvPr>
        </p:nvSpPr>
        <p:spPr/>
        <p:txBody>
          <a:bodyPr>
            <a:normAutofit/>
          </a:bodyPr>
          <a:lstStyle/>
          <a:p>
            <a:r>
              <a:rPr lang="en-US" dirty="0" smtClean="0">
                <a:solidFill>
                  <a:schemeClr val="bg1"/>
                </a:solidFill>
              </a:rPr>
              <a:t>Plug-in based architecture worked very well</a:t>
            </a:r>
          </a:p>
          <a:p>
            <a:r>
              <a:rPr lang="en-US" dirty="0" smtClean="0">
                <a:solidFill>
                  <a:schemeClr val="bg1"/>
                </a:solidFill>
              </a:rPr>
              <a:t>Each workflow implemented as a separate plug-in</a:t>
            </a:r>
          </a:p>
          <a:p>
            <a:r>
              <a:rPr lang="en-US" dirty="0" smtClean="0">
                <a:solidFill>
                  <a:schemeClr val="bg1"/>
                </a:solidFill>
              </a:rPr>
              <a:t>Each plug-in exists in its own </a:t>
            </a:r>
            <a:r>
              <a:rPr lang="en-US" dirty="0" err="1" smtClean="0">
                <a:solidFill>
                  <a:schemeClr val="bg1"/>
                </a:solidFill>
              </a:rPr>
              <a:t>dll</a:t>
            </a:r>
            <a:endParaRPr lang="en-US" dirty="0" smtClean="0">
              <a:solidFill>
                <a:schemeClr val="bg1"/>
              </a:solidFill>
            </a:endParaRPr>
          </a:p>
          <a:p>
            <a:r>
              <a:rPr lang="en-US" dirty="0" smtClean="0">
                <a:solidFill>
                  <a:schemeClr val="bg1"/>
                </a:solidFill>
              </a:rPr>
              <a:t>Only the plug-</a:t>
            </a:r>
            <a:r>
              <a:rPr lang="en-US" dirty="0" err="1" smtClean="0">
                <a:solidFill>
                  <a:schemeClr val="bg1"/>
                </a:solidFill>
              </a:rPr>
              <a:t>in’s</a:t>
            </a:r>
            <a:r>
              <a:rPr lang="en-US" dirty="0" smtClean="0">
                <a:solidFill>
                  <a:schemeClr val="bg1"/>
                </a:solidFill>
              </a:rPr>
              <a:t> </a:t>
            </a:r>
            <a:r>
              <a:rPr lang="en-US" dirty="0" err="1" smtClean="0">
                <a:solidFill>
                  <a:schemeClr val="bg1"/>
                </a:solidFill>
              </a:rPr>
              <a:t>dll</a:t>
            </a:r>
            <a:r>
              <a:rPr lang="en-US" dirty="0" smtClean="0">
                <a:solidFill>
                  <a:schemeClr val="bg1"/>
                </a:solidFill>
              </a:rPr>
              <a:t> updated when the plugin changed</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C000"/>
                </a:solidFill>
              </a:rPr>
              <a:t>Using Plug-ins to Mitigate Failure</a:t>
            </a:r>
            <a:endParaRPr lang="en-US" dirty="0">
              <a:solidFill>
                <a:srgbClr val="FFC000"/>
              </a:solidFill>
            </a:endParaRPr>
          </a:p>
        </p:txBody>
      </p:sp>
      <p:sp>
        <p:nvSpPr>
          <p:cNvPr id="3" name="Content Placeholder 2"/>
          <p:cNvSpPr>
            <a:spLocks noGrp="1"/>
          </p:cNvSpPr>
          <p:nvPr>
            <p:ph idx="1"/>
          </p:nvPr>
        </p:nvSpPr>
        <p:spPr/>
        <p:txBody>
          <a:bodyPr>
            <a:normAutofit/>
          </a:bodyPr>
          <a:lstStyle/>
          <a:p>
            <a:r>
              <a:rPr lang="en-US" dirty="0" smtClean="0">
                <a:solidFill>
                  <a:schemeClr val="bg1"/>
                </a:solidFill>
              </a:rPr>
              <a:t>Job failures isolated to a single </a:t>
            </a:r>
            <a:r>
              <a:rPr lang="en-US" dirty="0" err="1" smtClean="0">
                <a:solidFill>
                  <a:schemeClr val="bg1"/>
                </a:solidFill>
              </a:rPr>
              <a:t>dll</a:t>
            </a:r>
            <a:endParaRPr lang="en-US" dirty="0" smtClean="0">
              <a:solidFill>
                <a:schemeClr val="bg1"/>
              </a:solidFill>
            </a:endParaRPr>
          </a:p>
          <a:p>
            <a:r>
              <a:rPr lang="en-US" dirty="0" smtClean="0">
                <a:solidFill>
                  <a:schemeClr val="bg1"/>
                </a:solidFill>
              </a:rPr>
              <a:t>If a job or plug-in crashes, all other jobs are unaffected</a:t>
            </a:r>
          </a:p>
          <a:p>
            <a:pPr lvl="1"/>
            <a:r>
              <a:rPr lang="en-US" dirty="0" smtClean="0">
                <a:solidFill>
                  <a:schemeClr val="bg1"/>
                </a:solidFill>
              </a:rPr>
              <a:t>Only a single active job kept in memory at a time</a:t>
            </a:r>
          </a:p>
          <a:p>
            <a:pPr lvl="1"/>
            <a:r>
              <a:rPr lang="en-US" dirty="0" smtClean="0">
                <a:solidFill>
                  <a:schemeClr val="bg1"/>
                </a:solidFill>
              </a:rPr>
              <a:t>Inactive jobs are serialized into the database</a:t>
            </a:r>
          </a:p>
          <a:p>
            <a:pPr lvl="1"/>
            <a:r>
              <a:rPr lang="en-US" dirty="0" smtClean="0">
                <a:solidFill>
                  <a:schemeClr val="bg1"/>
                </a:solidFill>
              </a:rPr>
              <a:t>Just remove the job and move on to the next one</a:t>
            </a:r>
          </a:p>
          <a:p>
            <a:pPr lvl="1"/>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SQL Messaging</a:t>
            </a:r>
            <a:endParaRPr lang="en-US" dirty="0">
              <a:solidFill>
                <a:srgbClr val="FFC000"/>
              </a:solidFill>
            </a:endParaRPr>
          </a:p>
        </p:txBody>
      </p:sp>
      <p:sp>
        <p:nvSpPr>
          <p:cNvPr id="3" name="Content Placeholder 2"/>
          <p:cNvSpPr>
            <a:spLocks noGrp="1"/>
          </p:cNvSpPr>
          <p:nvPr>
            <p:ph idx="1"/>
          </p:nvPr>
        </p:nvSpPr>
        <p:spPr/>
        <p:txBody>
          <a:bodyPr>
            <a:normAutofit/>
          </a:bodyPr>
          <a:lstStyle/>
          <a:p>
            <a:r>
              <a:rPr lang="en-US" dirty="0" smtClean="0">
                <a:solidFill>
                  <a:schemeClr val="bg1"/>
                </a:solidFill>
              </a:rPr>
              <a:t>Messages sent through a SQL database</a:t>
            </a:r>
          </a:p>
          <a:p>
            <a:pPr lvl="1"/>
            <a:r>
              <a:rPr lang="en-US" dirty="0" smtClean="0">
                <a:solidFill>
                  <a:schemeClr val="bg1"/>
                </a:solidFill>
              </a:rPr>
              <a:t>Sender posts to a table</a:t>
            </a:r>
          </a:p>
          <a:p>
            <a:pPr lvl="1"/>
            <a:r>
              <a:rPr lang="en-US" dirty="0" smtClean="0">
                <a:solidFill>
                  <a:schemeClr val="bg1"/>
                </a:solidFill>
              </a:rPr>
              <a:t>Recipient checks the table periodically</a:t>
            </a:r>
          </a:p>
          <a:p>
            <a:pPr lvl="1"/>
            <a:r>
              <a:rPr lang="en-US" dirty="0" smtClean="0">
                <a:solidFill>
                  <a:schemeClr val="bg1"/>
                </a:solidFill>
              </a:rPr>
              <a:t>Messages sent to the recipient are removed and processed</a:t>
            </a:r>
          </a:p>
          <a:p>
            <a:pPr lvl="2"/>
            <a:endParaRPr lang="en-US" dirty="0" smtClean="0">
              <a:solidFill>
                <a:schemeClr val="bg1"/>
              </a:solidFill>
            </a:endParaRPr>
          </a:p>
          <a:p>
            <a:pPr lvl="3"/>
            <a:endParaRPr lang="en-US" dirty="0" smtClean="0">
              <a:solidFill>
                <a:schemeClr val="bg1"/>
              </a:solidFil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SQL Messaging</a:t>
            </a:r>
            <a:endParaRPr lang="en-US" dirty="0">
              <a:solidFill>
                <a:srgbClr val="FFC000"/>
              </a:solidFill>
            </a:endParaRPr>
          </a:p>
        </p:txBody>
      </p:sp>
      <p:sp>
        <p:nvSpPr>
          <p:cNvPr id="3" name="Content Placeholder 2"/>
          <p:cNvSpPr>
            <a:spLocks noGrp="1"/>
          </p:cNvSpPr>
          <p:nvPr>
            <p:ph idx="1"/>
          </p:nvPr>
        </p:nvSpPr>
        <p:spPr/>
        <p:txBody>
          <a:bodyPr>
            <a:normAutofit fontScale="92500"/>
          </a:bodyPr>
          <a:lstStyle/>
          <a:p>
            <a:r>
              <a:rPr lang="en-US" dirty="0" smtClean="0">
                <a:solidFill>
                  <a:schemeClr val="bg1"/>
                </a:solidFill>
              </a:rPr>
              <a:t>Benefits:</a:t>
            </a:r>
          </a:p>
          <a:p>
            <a:pPr lvl="1"/>
            <a:r>
              <a:rPr lang="en-US" dirty="0" smtClean="0">
                <a:solidFill>
                  <a:schemeClr val="bg1"/>
                </a:solidFill>
              </a:rPr>
              <a:t>Transactional</a:t>
            </a:r>
          </a:p>
          <a:p>
            <a:pPr lvl="1"/>
            <a:r>
              <a:rPr lang="en-US" dirty="0" smtClean="0">
                <a:solidFill>
                  <a:schemeClr val="bg1"/>
                </a:solidFill>
              </a:rPr>
              <a:t>Fault tolerant</a:t>
            </a:r>
          </a:p>
          <a:p>
            <a:pPr lvl="2"/>
            <a:r>
              <a:rPr lang="en-US" dirty="0" smtClean="0">
                <a:solidFill>
                  <a:schemeClr val="bg1"/>
                </a:solidFill>
              </a:rPr>
              <a:t>Job wouldn’t fail if a machine rebooted</a:t>
            </a:r>
          </a:p>
          <a:p>
            <a:r>
              <a:rPr lang="en-US" dirty="0" smtClean="0">
                <a:solidFill>
                  <a:schemeClr val="bg1"/>
                </a:solidFill>
              </a:rPr>
              <a:t>Drawbacks:</a:t>
            </a:r>
          </a:p>
          <a:p>
            <a:pPr lvl="1"/>
            <a:r>
              <a:rPr lang="en-US" dirty="0" smtClean="0">
                <a:solidFill>
                  <a:schemeClr val="bg1"/>
                </a:solidFill>
              </a:rPr>
              <a:t>Difficulty scaling to many clients</a:t>
            </a:r>
          </a:p>
          <a:p>
            <a:pPr lvl="1"/>
            <a:r>
              <a:rPr lang="en-US" dirty="0" smtClean="0">
                <a:solidFill>
                  <a:schemeClr val="bg1"/>
                </a:solidFill>
              </a:rPr>
              <a:t>Required maintaining a SQL server</a:t>
            </a:r>
          </a:p>
          <a:p>
            <a:pPr lvl="2"/>
            <a:r>
              <a:rPr lang="en-US" dirty="0" smtClean="0">
                <a:solidFill>
                  <a:schemeClr val="bg1"/>
                </a:solidFill>
              </a:rPr>
              <a:t>If the SQL server went down, the whole farm stopped</a:t>
            </a:r>
          </a:p>
          <a:p>
            <a:pPr lvl="1"/>
            <a:r>
              <a:rPr lang="en-US" dirty="0" smtClean="0">
                <a:solidFill>
                  <a:schemeClr val="bg1"/>
                </a:solidFill>
              </a:rPr>
              <a:t>Messages are not immediately received</a:t>
            </a:r>
          </a:p>
          <a:p>
            <a:pPr lvl="2"/>
            <a:endParaRPr lang="en-US" dirty="0" smtClean="0">
              <a:solidFill>
                <a:schemeClr val="bg1"/>
              </a:solidFill>
            </a:endParaRPr>
          </a:p>
          <a:p>
            <a:pPr lvl="2"/>
            <a:endParaRPr lang="en-US" dirty="0" smtClean="0">
              <a:solidFill>
                <a:schemeClr val="bg1"/>
              </a:solidFill>
            </a:endParaRPr>
          </a:p>
          <a:p>
            <a:pPr lvl="2"/>
            <a:endParaRPr lang="en-US" dirty="0" smtClean="0">
              <a:solidFill>
                <a:schemeClr val="bg1"/>
              </a:solidFill>
            </a:endParaRPr>
          </a:p>
          <a:p>
            <a:pPr lvl="3"/>
            <a:endParaRPr lang="en-US" dirty="0" smtClean="0">
              <a:solidFill>
                <a:schemeClr val="bg1"/>
              </a:solidFill>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143000"/>
          </a:xfrm>
        </p:spPr>
        <p:txBody>
          <a:bodyPr/>
          <a:lstStyle/>
          <a:p>
            <a:r>
              <a:rPr lang="en-US" dirty="0" smtClean="0">
                <a:solidFill>
                  <a:srgbClr val="FFC000"/>
                </a:solidFill>
              </a:rPr>
              <a:t>Future Development</a:t>
            </a:r>
            <a:endParaRPr lang="en-US" dirty="0">
              <a:solidFill>
                <a:srgbClr val="FFC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Future Development</a:t>
            </a:r>
          </a:p>
        </p:txBody>
      </p:sp>
      <p:sp>
        <p:nvSpPr>
          <p:cNvPr id="3" name="Content Placeholder 2"/>
          <p:cNvSpPr>
            <a:spLocks noGrp="1"/>
          </p:cNvSpPr>
          <p:nvPr>
            <p:ph idx="1"/>
          </p:nvPr>
        </p:nvSpPr>
        <p:spPr/>
        <p:txBody>
          <a:bodyPr/>
          <a:lstStyle/>
          <a:p>
            <a:r>
              <a:rPr lang="en-US" dirty="0" smtClean="0">
                <a:solidFill>
                  <a:schemeClr val="bg1"/>
                </a:solidFill>
              </a:rPr>
              <a:t>Dynamic allocation of machines for certain tasks</a:t>
            </a:r>
          </a:p>
          <a:p>
            <a:r>
              <a:rPr lang="en-US" dirty="0" smtClean="0">
                <a:solidFill>
                  <a:schemeClr val="bg1"/>
                </a:solidFill>
              </a:rPr>
              <a:t>Ability to restart a job from a specific point</a:t>
            </a:r>
          </a:p>
          <a:p>
            <a:r>
              <a:rPr lang="en-US" dirty="0" smtClean="0">
                <a:solidFill>
                  <a:schemeClr val="bg1"/>
                </a:solidFill>
              </a:rPr>
              <a:t>Improve administration tools</a:t>
            </a:r>
          </a:p>
          <a:p>
            <a:r>
              <a:rPr lang="en-US" dirty="0" smtClean="0">
                <a:solidFill>
                  <a:schemeClr val="bg1"/>
                </a:solidFill>
              </a:rPr>
              <a:t>Create a test farm</a:t>
            </a:r>
          </a:p>
          <a:p>
            <a:r>
              <a:rPr lang="en-US" dirty="0" smtClean="0">
                <a:solidFill>
                  <a:schemeClr val="bg1"/>
                </a:solidFill>
              </a:rPr>
              <a:t>Extend system to idle PCs</a:t>
            </a: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Future Development</a:t>
            </a:r>
          </a:p>
        </p:txBody>
      </p:sp>
      <p:sp>
        <p:nvSpPr>
          <p:cNvPr id="3" name="Content Placeholder 2"/>
          <p:cNvSpPr>
            <a:spLocks noGrp="1"/>
          </p:cNvSpPr>
          <p:nvPr>
            <p:ph idx="1"/>
          </p:nvPr>
        </p:nvSpPr>
        <p:spPr/>
        <p:txBody>
          <a:bodyPr/>
          <a:lstStyle/>
          <a:p>
            <a:r>
              <a:rPr lang="en-US" dirty="0" smtClean="0">
                <a:solidFill>
                  <a:schemeClr val="bg1"/>
                </a:solidFill>
              </a:rPr>
              <a:t>New technologies in </a:t>
            </a:r>
            <a:r>
              <a:rPr lang="en-US" dirty="0" err="1" smtClean="0">
                <a:solidFill>
                  <a:schemeClr val="bg1"/>
                </a:solidFill>
              </a:rPr>
              <a:t>.Net</a:t>
            </a:r>
            <a:r>
              <a:rPr lang="en-US" dirty="0" smtClean="0">
                <a:solidFill>
                  <a:schemeClr val="bg1"/>
                </a:solidFill>
              </a:rPr>
              <a:t> 3.0:</a:t>
            </a:r>
          </a:p>
          <a:p>
            <a:pPr lvl="1"/>
            <a:r>
              <a:rPr lang="en-US" dirty="0" smtClean="0">
                <a:solidFill>
                  <a:schemeClr val="bg1"/>
                </a:solidFill>
              </a:rPr>
              <a:t>Windows Communication Foundation (WCF) for communication</a:t>
            </a:r>
          </a:p>
          <a:p>
            <a:pPr lvl="1"/>
            <a:r>
              <a:rPr lang="en-US" dirty="0" smtClean="0">
                <a:solidFill>
                  <a:schemeClr val="bg1"/>
                </a:solidFill>
              </a:rPr>
              <a:t>Windows Workflow Foundation (WF) for defining workflows visually</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What is the Farm?</a:t>
            </a:r>
            <a:endParaRPr lang="en-US" dirty="0">
              <a:solidFill>
                <a:srgbClr val="FFC000"/>
              </a:solidFill>
            </a:endParaRPr>
          </a:p>
        </p:txBody>
      </p:sp>
      <p:pic>
        <p:nvPicPr>
          <p:cNvPr id="4" name="Content Placeholder 3" descr="GerritsFarm.jpg"/>
          <p:cNvPicPr>
            <a:picLocks noGrp="1" noChangeAspect="1"/>
          </p:cNvPicPr>
          <p:nvPr>
            <p:ph idx="1"/>
          </p:nvPr>
        </p:nvPicPr>
        <p:blipFill>
          <a:blip r:embed="rId3" cstate="print"/>
          <a:stretch>
            <a:fillRect/>
          </a:stretch>
        </p:blipFill>
        <p:spPr>
          <a:xfrm>
            <a:off x="1168176" y="1600200"/>
            <a:ext cx="6807647" cy="4525963"/>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1905000"/>
          </a:xfrm>
        </p:spPr>
        <p:txBody>
          <a:bodyPr>
            <a:normAutofit/>
          </a:bodyPr>
          <a:lstStyle/>
          <a:p>
            <a:r>
              <a:rPr lang="en-US" dirty="0" smtClean="0">
                <a:solidFill>
                  <a:srgbClr val="FFC000"/>
                </a:solidFill>
              </a:rPr>
              <a:t>Implementing a </a:t>
            </a:r>
            <a:br>
              <a:rPr lang="en-US" dirty="0" smtClean="0">
                <a:solidFill>
                  <a:srgbClr val="FFC000"/>
                </a:solidFill>
              </a:rPr>
            </a:br>
            <a:r>
              <a:rPr lang="en-US" dirty="0" smtClean="0">
                <a:solidFill>
                  <a:srgbClr val="FFC000"/>
                </a:solidFill>
              </a:rPr>
              <a:t>Distributed Farm</a:t>
            </a:r>
            <a:endParaRPr lang="en-US" dirty="0">
              <a:solidFill>
                <a:srgbClr val="FFC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Your Farm</a:t>
            </a:r>
            <a:endParaRPr lang="en-US" dirty="0">
              <a:solidFill>
                <a:srgbClr val="FFC000"/>
              </a:solidFill>
            </a:endParaRPr>
          </a:p>
        </p:txBody>
      </p:sp>
      <p:sp>
        <p:nvSpPr>
          <p:cNvPr id="3" name="Content Placeholder 2"/>
          <p:cNvSpPr>
            <a:spLocks noGrp="1"/>
          </p:cNvSpPr>
          <p:nvPr>
            <p:ph idx="1"/>
          </p:nvPr>
        </p:nvSpPr>
        <p:spPr/>
        <p:txBody>
          <a:bodyPr/>
          <a:lstStyle/>
          <a:p>
            <a:r>
              <a:rPr lang="en-US" dirty="0" smtClean="0">
                <a:solidFill>
                  <a:schemeClr val="bg1"/>
                </a:solidFill>
              </a:rPr>
              <a:t>Bungie has made a significant investment which has paid off throughout several titles</a:t>
            </a:r>
          </a:p>
          <a:p>
            <a:r>
              <a:rPr lang="en-US" dirty="0" smtClean="0">
                <a:solidFill>
                  <a:schemeClr val="bg1"/>
                </a:solidFill>
              </a:rPr>
              <a:t>But you do not need a large farm to get the benefits of automation or distribution…</a:t>
            </a:r>
          </a:p>
          <a:p>
            <a:r>
              <a:rPr lang="en-US" dirty="0" smtClean="0">
                <a:solidFill>
                  <a:schemeClr val="bg1"/>
                </a:solidFill>
              </a:rPr>
              <a:t>Probably do not even need to write the whole system yourself</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Farm Middleware Available</a:t>
            </a:r>
            <a:endParaRPr lang="en-US" dirty="0">
              <a:solidFill>
                <a:srgbClr val="FFC000"/>
              </a:solidFill>
            </a:endParaRPr>
          </a:p>
        </p:txBody>
      </p:sp>
      <p:sp>
        <p:nvSpPr>
          <p:cNvPr id="3" name="Content Placeholder 2"/>
          <p:cNvSpPr>
            <a:spLocks noGrp="1"/>
          </p:cNvSpPr>
          <p:nvPr>
            <p:ph idx="1"/>
          </p:nvPr>
        </p:nvSpPr>
        <p:spPr/>
        <p:txBody>
          <a:bodyPr>
            <a:normAutofit lnSpcReduction="10000"/>
          </a:bodyPr>
          <a:lstStyle/>
          <a:p>
            <a:r>
              <a:rPr lang="en-US" dirty="0" smtClean="0">
                <a:solidFill>
                  <a:schemeClr val="bg1"/>
                </a:solidFill>
              </a:rPr>
              <a:t>There are middleware packages designed specifically for this type of problem</a:t>
            </a:r>
          </a:p>
          <a:p>
            <a:r>
              <a:rPr lang="en-US" dirty="0" smtClean="0">
                <a:solidFill>
                  <a:schemeClr val="bg1"/>
                </a:solidFill>
              </a:rPr>
              <a:t>If we were starting from scratch we would be doing tech evaluations</a:t>
            </a:r>
          </a:p>
          <a:p>
            <a:r>
              <a:rPr lang="en-US" dirty="0" smtClean="0">
                <a:solidFill>
                  <a:schemeClr val="bg1"/>
                </a:solidFill>
              </a:rPr>
              <a:t>Most of these system either did not exist or were not mature enough when we started writing our system</a:t>
            </a:r>
          </a:p>
          <a:p>
            <a:r>
              <a:rPr lang="en-US" dirty="0" smtClean="0">
                <a:solidFill>
                  <a:schemeClr val="bg1"/>
                </a:solidFill>
              </a:rPr>
              <a:t>See appendix for links</a:t>
            </a:r>
          </a:p>
          <a:p>
            <a:pPr lvl="1"/>
            <a:r>
              <a:rPr lang="en-US" dirty="0" smtClean="0">
                <a:solidFill>
                  <a:schemeClr val="bg1"/>
                </a:solidFill>
              </a:rPr>
              <a:t>Slides available on bungie.net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Starting a Farm of your Own</a:t>
            </a:r>
            <a:endParaRPr lang="en-US" dirty="0">
              <a:solidFill>
                <a:srgbClr val="FFC000"/>
              </a:solidFill>
            </a:endParaRPr>
          </a:p>
        </p:txBody>
      </p:sp>
      <p:sp>
        <p:nvSpPr>
          <p:cNvPr id="3" name="Content Placeholder 2"/>
          <p:cNvSpPr>
            <a:spLocks noGrp="1"/>
          </p:cNvSpPr>
          <p:nvPr>
            <p:ph idx="1"/>
          </p:nvPr>
        </p:nvSpPr>
        <p:spPr>
          <a:xfrm>
            <a:off x="457200" y="1600200"/>
            <a:ext cx="8001000" cy="4525963"/>
          </a:xfrm>
        </p:spPr>
        <p:txBody>
          <a:bodyPr>
            <a:normAutofit/>
          </a:bodyPr>
          <a:lstStyle/>
          <a:p>
            <a:r>
              <a:rPr lang="en-US" dirty="0" smtClean="0">
                <a:solidFill>
                  <a:schemeClr val="bg1"/>
                </a:solidFill>
              </a:rPr>
              <a:t>Start small, use 1 or 2 PCs to run automated jobs</a:t>
            </a:r>
          </a:p>
          <a:p>
            <a:r>
              <a:rPr lang="en-US" dirty="0" smtClean="0">
                <a:solidFill>
                  <a:schemeClr val="bg1"/>
                </a:solidFill>
              </a:rPr>
              <a:t>Automate first, distribute later </a:t>
            </a:r>
          </a:p>
          <a:p>
            <a:r>
              <a:rPr lang="en-US" dirty="0" smtClean="0">
                <a:solidFill>
                  <a:schemeClr val="bg1"/>
                </a:solidFill>
              </a:rPr>
              <a:t>Automate simple but widely used tasks, grow the system slowly</a:t>
            </a:r>
          </a:p>
          <a:p>
            <a:pPr lvl="1"/>
            <a:r>
              <a:rPr lang="en-US" dirty="0" smtClean="0">
                <a:solidFill>
                  <a:schemeClr val="bg1"/>
                </a:solidFill>
              </a:rPr>
              <a:t>Build process is a great system to start with</a:t>
            </a:r>
          </a:p>
          <a:p>
            <a:r>
              <a:rPr lang="en-US" dirty="0" smtClean="0">
                <a:solidFill>
                  <a:schemeClr val="bg1"/>
                </a:solidFill>
              </a:rPr>
              <a:t>Focus on usability</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C000"/>
                </a:solidFill>
              </a:rPr>
              <a:t>Idea takeaways</a:t>
            </a:r>
            <a:endParaRPr lang="en-US" dirty="0">
              <a:solidFill>
                <a:srgbClr val="FFC000"/>
              </a:solidFill>
            </a:endParaRPr>
          </a:p>
        </p:txBody>
      </p:sp>
      <p:sp>
        <p:nvSpPr>
          <p:cNvPr id="3" name="Content Placeholder 2"/>
          <p:cNvSpPr>
            <a:spLocks noGrp="1"/>
          </p:cNvSpPr>
          <p:nvPr>
            <p:ph idx="1"/>
          </p:nvPr>
        </p:nvSpPr>
        <p:spPr/>
        <p:txBody>
          <a:bodyPr>
            <a:normAutofit/>
          </a:bodyPr>
          <a:lstStyle/>
          <a:p>
            <a:r>
              <a:rPr lang="en-US" dirty="0" smtClean="0">
                <a:solidFill>
                  <a:schemeClr val="bg1"/>
                </a:solidFill>
              </a:rPr>
              <a:t>Automating repetitive tasks has a payoff no matter what the scale</a:t>
            </a:r>
          </a:p>
          <a:p>
            <a:r>
              <a:rPr lang="en-US" dirty="0" smtClean="0">
                <a:solidFill>
                  <a:schemeClr val="bg1"/>
                </a:solidFill>
              </a:rPr>
              <a:t>Middleware solutions are available</a:t>
            </a:r>
          </a:p>
          <a:p>
            <a:r>
              <a:rPr lang="en-US" dirty="0" smtClean="0">
                <a:solidFill>
                  <a:schemeClr val="bg1"/>
                </a:solidFill>
              </a:rPr>
              <a:t>Server side tools can have a huge impact on studio efficiency and iteration time</a:t>
            </a:r>
          </a:p>
          <a:p>
            <a:r>
              <a:rPr lang="en-US" dirty="0" smtClean="0">
                <a:solidFill>
                  <a:schemeClr val="bg1"/>
                </a:solidFill>
              </a:rPr>
              <a:t>Bungie would not have been able to ship Halo 3 at the same quality level with out the farm in place</a:t>
            </a:r>
          </a:p>
          <a:p>
            <a:pPr lvl="2"/>
            <a:endParaRPr lang="en-US" dirty="0" smtClean="0"/>
          </a:p>
          <a:p>
            <a:pPr lvl="2"/>
            <a:endParaRPr lang="en-US"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background_01b.jpg"/>
          <p:cNvPicPr>
            <a:picLocks noChangeAspect="1"/>
          </p:cNvPicPr>
          <p:nvPr/>
        </p:nvPicPr>
        <p:blipFill>
          <a:blip r:embed="rId3"/>
          <a:stretch>
            <a:fillRect/>
          </a:stretch>
        </p:blipFill>
        <p:spPr>
          <a:xfrm>
            <a:off x="3166" y="0"/>
            <a:ext cx="9137668" cy="6858000"/>
          </a:xfrm>
          <a:prstGeom prst="rect">
            <a:avLst/>
          </a:prstGeom>
        </p:spPr>
      </p:pic>
      <p:sp>
        <p:nvSpPr>
          <p:cNvPr id="6" name="TextBox 5"/>
          <p:cNvSpPr txBox="1"/>
          <p:nvPr/>
        </p:nvSpPr>
        <p:spPr>
          <a:xfrm>
            <a:off x="3810000" y="5486400"/>
            <a:ext cx="1566454" cy="769441"/>
          </a:xfrm>
          <a:prstGeom prst="rect">
            <a:avLst/>
          </a:prstGeom>
          <a:noFill/>
        </p:spPr>
        <p:txBody>
          <a:bodyPr wrap="none" rtlCol="0">
            <a:spAutoFit/>
          </a:bodyPr>
          <a:lstStyle/>
          <a:p>
            <a:r>
              <a:rPr lang="en-US" sz="4400" b="1" dirty="0" smtClean="0">
                <a:solidFill>
                  <a:srgbClr val="FFC000"/>
                </a:solidFill>
              </a:rPr>
              <a:t>Q &amp; A</a:t>
            </a:r>
            <a:endParaRPr lang="en-US" sz="4400" b="1" dirty="0">
              <a:solidFill>
                <a:srgbClr val="FFC000"/>
              </a:solidFill>
            </a:endParaRPr>
          </a:p>
        </p:txBody>
      </p:sp>
      <p:pic>
        <p:nvPicPr>
          <p:cNvPr id="7" name="Picture 6" descr="last_Slide_01.jpg"/>
          <p:cNvPicPr>
            <a:picLocks noChangeAspect="1"/>
          </p:cNvPicPr>
          <p:nvPr/>
        </p:nvPicPr>
        <p:blipFill>
          <a:blip r:embed="rId4"/>
          <a:stretch>
            <a:fillRect/>
          </a:stretch>
        </p:blipFill>
        <p:spPr>
          <a:xfrm>
            <a:off x="6332" y="0"/>
            <a:ext cx="9137668" cy="6858000"/>
          </a:xfrm>
          <a:prstGeom prst="rect">
            <a:avLst/>
          </a:prstGeom>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Appendix: Available Middleware</a:t>
            </a:r>
            <a:endParaRPr lang="en-US" dirty="0">
              <a:solidFill>
                <a:srgbClr val="FFC000"/>
              </a:solidFill>
            </a:endParaRPr>
          </a:p>
        </p:txBody>
      </p:sp>
      <p:sp>
        <p:nvSpPr>
          <p:cNvPr id="3" name="Content Placeholder 2"/>
          <p:cNvSpPr>
            <a:spLocks noGrp="1"/>
          </p:cNvSpPr>
          <p:nvPr>
            <p:ph idx="1"/>
          </p:nvPr>
        </p:nvSpPr>
        <p:spPr/>
        <p:txBody>
          <a:bodyPr>
            <a:normAutofit fontScale="85000" lnSpcReduction="10000"/>
          </a:bodyPr>
          <a:lstStyle/>
          <a:p>
            <a:r>
              <a:rPr lang="en-US" dirty="0" err="1" smtClean="0">
                <a:solidFill>
                  <a:schemeClr val="bg1"/>
                </a:solidFill>
              </a:rPr>
              <a:t>Digipede</a:t>
            </a:r>
            <a:r>
              <a:rPr lang="en-US" dirty="0" smtClean="0">
                <a:solidFill>
                  <a:schemeClr val="bg1"/>
                </a:solidFill>
              </a:rPr>
              <a:t/>
            </a:r>
            <a:br>
              <a:rPr lang="en-US" dirty="0" smtClean="0">
                <a:solidFill>
                  <a:schemeClr val="bg1"/>
                </a:solidFill>
              </a:rPr>
            </a:br>
            <a:r>
              <a:rPr lang="en-US" dirty="0" smtClean="0">
                <a:solidFill>
                  <a:schemeClr val="bg1"/>
                </a:solidFill>
                <a:hlinkClick r:id="rId3"/>
              </a:rPr>
              <a:t>http://www.digipede.net</a:t>
            </a:r>
            <a:endParaRPr lang="en-US" dirty="0" smtClean="0">
              <a:solidFill>
                <a:schemeClr val="bg1"/>
              </a:solidFill>
            </a:endParaRPr>
          </a:p>
          <a:p>
            <a:r>
              <a:rPr lang="en-US" dirty="0" err="1" smtClean="0">
                <a:solidFill>
                  <a:schemeClr val="bg1"/>
                </a:solidFill>
              </a:rPr>
              <a:t>PipelineFX</a:t>
            </a:r>
            <a:r>
              <a:rPr lang="en-US" dirty="0" smtClean="0">
                <a:solidFill>
                  <a:schemeClr val="bg1"/>
                </a:solidFill>
              </a:rPr>
              <a:t> </a:t>
            </a:r>
            <a:r>
              <a:rPr lang="en-US" dirty="0" err="1" smtClean="0">
                <a:solidFill>
                  <a:schemeClr val="bg1"/>
                </a:solidFill>
              </a:rPr>
              <a:t>Qube</a:t>
            </a:r>
            <a:r>
              <a:rPr lang="en-US" dirty="0" smtClean="0">
                <a:solidFill>
                  <a:schemeClr val="bg1"/>
                </a:solidFill>
              </a:rPr>
              <a:t/>
            </a:r>
            <a:br>
              <a:rPr lang="en-US" dirty="0" smtClean="0">
                <a:solidFill>
                  <a:schemeClr val="bg1"/>
                </a:solidFill>
              </a:rPr>
            </a:br>
            <a:r>
              <a:rPr lang="en-US" dirty="0" smtClean="0">
                <a:solidFill>
                  <a:schemeClr val="bg1"/>
                </a:solidFill>
                <a:hlinkClick r:id="rId4"/>
              </a:rPr>
              <a:t>http://www.pipelinefx.com</a:t>
            </a:r>
            <a:endParaRPr lang="en-US" dirty="0" smtClean="0">
              <a:solidFill>
                <a:schemeClr val="bg1"/>
              </a:solidFill>
            </a:endParaRPr>
          </a:p>
          <a:p>
            <a:r>
              <a:rPr lang="en-US" dirty="0" err="1" smtClean="0">
                <a:solidFill>
                  <a:schemeClr val="bg1"/>
                </a:solidFill>
              </a:rPr>
              <a:t>Xoreax</a:t>
            </a:r>
            <a:r>
              <a:rPr lang="en-US" dirty="0" smtClean="0">
                <a:solidFill>
                  <a:schemeClr val="bg1"/>
                </a:solidFill>
              </a:rPr>
              <a:t> Grid Engine (</a:t>
            </a:r>
            <a:r>
              <a:rPr lang="en-US" dirty="0" err="1" smtClean="0">
                <a:solidFill>
                  <a:schemeClr val="bg1"/>
                </a:solidFill>
              </a:rPr>
              <a:t>Incredibuild</a:t>
            </a:r>
            <a:r>
              <a:rPr lang="en-US" dirty="0" smtClean="0">
                <a:solidFill>
                  <a:schemeClr val="bg1"/>
                </a:solidFill>
              </a:rPr>
              <a:t>)</a:t>
            </a:r>
            <a:br>
              <a:rPr lang="en-US" dirty="0" smtClean="0">
                <a:solidFill>
                  <a:schemeClr val="bg1"/>
                </a:solidFill>
              </a:rPr>
            </a:br>
            <a:r>
              <a:rPr lang="en-US" dirty="0" smtClean="0">
                <a:solidFill>
                  <a:schemeClr val="bg1"/>
                </a:solidFill>
              </a:rPr>
              <a:t> </a:t>
            </a:r>
            <a:r>
              <a:rPr lang="en-US" dirty="0" smtClean="0">
                <a:solidFill>
                  <a:schemeClr val="bg1"/>
                </a:solidFill>
                <a:hlinkClick r:id="rId5"/>
              </a:rPr>
              <a:t>http://www.xoreax.com</a:t>
            </a:r>
            <a:endParaRPr lang="en-US" dirty="0" smtClean="0">
              <a:solidFill>
                <a:schemeClr val="bg1"/>
              </a:solidFill>
            </a:endParaRPr>
          </a:p>
          <a:p>
            <a:r>
              <a:rPr lang="en-US" dirty="0" smtClean="0">
                <a:solidFill>
                  <a:schemeClr val="bg1"/>
                </a:solidFill>
              </a:rPr>
              <a:t>Windows Compute Cluster Server</a:t>
            </a:r>
            <a:br>
              <a:rPr lang="en-US" dirty="0" smtClean="0">
                <a:solidFill>
                  <a:schemeClr val="bg1"/>
                </a:solidFill>
              </a:rPr>
            </a:br>
            <a:r>
              <a:rPr lang="en-US" dirty="0" smtClean="0">
                <a:solidFill>
                  <a:schemeClr val="bg1"/>
                </a:solidFill>
                <a:hlinkClick r:id="rId6"/>
              </a:rPr>
              <a:t>http://technet.microsoft.com/en-us/ccs/default.aspx</a:t>
            </a:r>
            <a:r>
              <a:rPr lang="en-US" dirty="0" smtClean="0">
                <a:solidFill>
                  <a:schemeClr val="bg1"/>
                </a:solidFill>
              </a:rPr>
              <a:t/>
            </a:r>
            <a:br>
              <a:rPr lang="en-US" dirty="0" smtClean="0">
                <a:solidFill>
                  <a:schemeClr val="bg1"/>
                </a:solidFill>
              </a:rPr>
            </a:br>
            <a:r>
              <a:rPr lang="en-US" dirty="0" smtClean="0">
                <a:solidFill>
                  <a:schemeClr val="bg1"/>
                </a:solidFill>
                <a:hlinkClick r:id="rId7"/>
              </a:rPr>
              <a:t>http://msdn2.microsoft.com/en-us/library/microsoft.computecluster(VS.85).aspx</a:t>
            </a:r>
            <a:endParaRPr lang="en-US" dirty="0" smtClean="0">
              <a:solidFill>
                <a:schemeClr val="bg1"/>
              </a:solidFill>
            </a:endParaRPr>
          </a:p>
          <a:p>
            <a:pPr lvl="1"/>
            <a:endParaRPr lang="en-US" dirty="0" smtClean="0">
              <a:solidFill>
                <a:schemeClr val="bg1"/>
              </a:solidFill>
            </a:endParaRPr>
          </a:p>
          <a:p>
            <a:endParaRPr lang="en-US" dirty="0" smtClean="0"/>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What is the Farm?</a:t>
            </a:r>
            <a:endParaRPr lang="en-US" dirty="0">
              <a:solidFill>
                <a:srgbClr val="FFC000"/>
              </a:solidFill>
            </a:endParaRPr>
          </a:p>
        </p:txBody>
      </p:sp>
      <p:pic>
        <p:nvPicPr>
          <p:cNvPr id="4" name="Content Placeholder 3" descr="GerritsFarm.jpg"/>
          <p:cNvPicPr>
            <a:picLocks noGrp="1" noChangeAspect="1"/>
          </p:cNvPicPr>
          <p:nvPr>
            <p:ph idx="1"/>
          </p:nvPr>
        </p:nvPicPr>
        <p:blipFill>
          <a:blip r:embed="rId3" cstate="print"/>
          <a:stretch>
            <a:fillRect/>
          </a:stretch>
        </p:blipFill>
        <p:spPr>
          <a:xfrm>
            <a:off x="1168176" y="1600200"/>
            <a:ext cx="6807647" cy="4525963"/>
          </a:xfrm>
        </p:spPr>
      </p:pic>
      <p:sp>
        <p:nvSpPr>
          <p:cNvPr id="5" name="Multiply 4"/>
          <p:cNvSpPr/>
          <p:nvPr/>
        </p:nvSpPr>
        <p:spPr>
          <a:xfrm>
            <a:off x="533400" y="1447800"/>
            <a:ext cx="8077200" cy="5029200"/>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What is the Farm?</a:t>
            </a:r>
            <a:endParaRPr lang="en-US" dirty="0">
              <a:solidFill>
                <a:srgbClr val="FFC000"/>
              </a:solidFill>
            </a:endParaRPr>
          </a:p>
        </p:txBody>
      </p:sp>
      <p:pic>
        <p:nvPicPr>
          <p:cNvPr id="5" name="Picture 4" descr="IMG_0063.jpg"/>
          <p:cNvPicPr>
            <a:picLocks noChangeAspect="1"/>
          </p:cNvPicPr>
          <p:nvPr/>
        </p:nvPicPr>
        <p:blipFill>
          <a:blip r:embed="rId3" cstate="print"/>
          <a:stretch>
            <a:fillRect/>
          </a:stretch>
        </p:blipFill>
        <p:spPr>
          <a:xfrm>
            <a:off x="1143000" y="1600200"/>
            <a:ext cx="6858000" cy="44958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What is the Farm?</a:t>
            </a:r>
            <a:endParaRPr lang="en-US" dirty="0">
              <a:solidFill>
                <a:srgbClr val="FFC000"/>
              </a:solidFill>
            </a:endParaRPr>
          </a:p>
        </p:txBody>
      </p:sp>
      <p:pic>
        <p:nvPicPr>
          <p:cNvPr id="5" name="Picture 4" descr="IMG_0063.jpg"/>
          <p:cNvPicPr>
            <a:picLocks noChangeAspect="1"/>
          </p:cNvPicPr>
          <p:nvPr/>
        </p:nvPicPr>
        <p:blipFill>
          <a:blip r:embed="rId3" cstate="print"/>
          <a:stretch>
            <a:fillRect/>
          </a:stretch>
        </p:blipFill>
        <p:spPr>
          <a:xfrm>
            <a:off x="1143000" y="1600200"/>
            <a:ext cx="6858000" cy="4495800"/>
          </a:xfrm>
          <a:prstGeom prst="rect">
            <a:avLst/>
          </a:prstGeom>
        </p:spPr>
      </p:pic>
      <p:sp>
        <p:nvSpPr>
          <p:cNvPr id="8" name="L-Shape 7"/>
          <p:cNvSpPr/>
          <p:nvPr/>
        </p:nvSpPr>
        <p:spPr>
          <a:xfrm rot="18771209">
            <a:off x="3051310" y="2352181"/>
            <a:ext cx="3934718" cy="1933766"/>
          </a:xfrm>
          <a:prstGeom prst="corne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What is the Farm?</a:t>
            </a:r>
            <a:endParaRPr lang="en-US" dirty="0">
              <a:solidFill>
                <a:srgbClr val="FFC000"/>
              </a:solidFill>
            </a:endParaRPr>
          </a:p>
        </p:txBody>
      </p:sp>
      <p:sp>
        <p:nvSpPr>
          <p:cNvPr id="3" name="Content Placeholder 2"/>
          <p:cNvSpPr>
            <a:spLocks noGrp="1"/>
          </p:cNvSpPr>
          <p:nvPr>
            <p:ph idx="1"/>
          </p:nvPr>
        </p:nvSpPr>
        <p:spPr/>
        <p:txBody>
          <a:bodyPr>
            <a:normAutofit lnSpcReduction="10000"/>
          </a:bodyPr>
          <a:lstStyle/>
          <a:p>
            <a:r>
              <a:rPr lang="en-US" dirty="0" smtClean="0">
                <a:solidFill>
                  <a:schemeClr val="bg1"/>
                </a:solidFill>
              </a:rPr>
              <a:t>Client/Server based distributed system</a:t>
            </a:r>
          </a:p>
          <a:p>
            <a:r>
              <a:rPr lang="en-US" dirty="0" smtClean="0">
                <a:solidFill>
                  <a:schemeClr val="bg1"/>
                </a:solidFill>
              </a:rPr>
              <a:t>Processes user-submitted tasks in parallel</a:t>
            </a:r>
          </a:p>
          <a:p>
            <a:r>
              <a:rPr lang="en-US" dirty="0" smtClean="0">
                <a:solidFill>
                  <a:schemeClr val="bg1"/>
                </a:solidFill>
              </a:rPr>
              <a:t>System scales from several machines to many</a:t>
            </a:r>
          </a:p>
          <a:p>
            <a:pPr lvl="1"/>
            <a:r>
              <a:rPr lang="en-US" dirty="0" smtClean="0">
                <a:solidFill>
                  <a:schemeClr val="bg1"/>
                </a:solidFill>
              </a:rPr>
              <a:t>Our farm is currently about 180 machines and 300 processors, plus a few Xboxes </a:t>
            </a:r>
          </a:p>
          <a:p>
            <a:pPr lvl="1"/>
            <a:r>
              <a:rPr lang="en-US" dirty="0" smtClean="0">
                <a:solidFill>
                  <a:schemeClr val="bg1"/>
                </a:solidFill>
              </a:rPr>
              <a:t>Studios can still see major gains with only a few machines using a system like the one presented</a:t>
            </a:r>
          </a:p>
          <a:p>
            <a:endParaRPr lang="en-US"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FFFFFF"/>
      </a:dk1>
      <a:lt1>
        <a:srgbClr val="92CDD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duit">
      <a:majorFont>
        <a:latin typeface="ConduitMdITC TT"/>
        <a:ea typeface=""/>
        <a:cs typeface=""/>
      </a:majorFont>
      <a:minorFont>
        <a:latin typeface="ConduitITC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6518</Words>
  <Application>Microsoft Office PowerPoint</Application>
  <PresentationFormat>On-screen Show (4:3)</PresentationFormat>
  <Paragraphs>490</Paragraphs>
  <Slides>56</Slides>
  <Notes>56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Office Theme</vt:lpstr>
      <vt:lpstr>Visio</vt:lpstr>
      <vt:lpstr>Slide 1</vt:lpstr>
      <vt:lpstr>Life on the Bungie Farm</vt:lpstr>
      <vt:lpstr>What this talk is about</vt:lpstr>
      <vt:lpstr>Agenda</vt:lpstr>
      <vt:lpstr>What is the Farm?</vt:lpstr>
      <vt:lpstr>What is the Farm?</vt:lpstr>
      <vt:lpstr>What is the Farm?</vt:lpstr>
      <vt:lpstr>What is the Farm?</vt:lpstr>
      <vt:lpstr>What is the Farm?</vt:lpstr>
      <vt:lpstr>What Bungie’s System Does</vt:lpstr>
      <vt:lpstr>Main processes on “The Farm”</vt:lpstr>
      <vt:lpstr>The Bungie Farm</vt:lpstr>
      <vt:lpstr>Goals Achieved During Halo 3</vt:lpstr>
      <vt:lpstr>What Our System Has Done</vt:lpstr>
      <vt:lpstr>End user experience</vt:lpstr>
      <vt:lpstr>End user experience</vt:lpstr>
      <vt:lpstr>Slide 17</vt:lpstr>
      <vt:lpstr>Slide 18</vt:lpstr>
      <vt:lpstr>Slide 19</vt:lpstr>
      <vt:lpstr>Lightmap Monitor UI</vt:lpstr>
      <vt:lpstr>Architecture</vt:lpstr>
      <vt:lpstr>Architecture</vt:lpstr>
      <vt:lpstr>Architecture</vt:lpstr>
      <vt:lpstr>Information Flow</vt:lpstr>
      <vt:lpstr>Workflows</vt:lpstr>
      <vt:lpstr>Binary Build Site</vt:lpstr>
      <vt:lpstr>Binary Build Site</vt:lpstr>
      <vt:lpstr>Debugging Improved by the Build Site</vt:lpstr>
      <vt:lpstr>Debugging Improved by the Build Site</vt:lpstr>
      <vt:lpstr>Debugging Improved by the Build Site</vt:lpstr>
      <vt:lpstr>Lightmap Farm</vt:lpstr>
      <vt:lpstr>Lightmap Farm</vt:lpstr>
      <vt:lpstr>Lightmap Farm</vt:lpstr>
      <vt:lpstr>Lightmap Farm</vt:lpstr>
      <vt:lpstr>Lightmap Farm</vt:lpstr>
      <vt:lpstr>Lightmap Farm</vt:lpstr>
      <vt:lpstr>Lightmap Farm</vt:lpstr>
      <vt:lpstr>Cubemap Farm</vt:lpstr>
      <vt:lpstr>Implementation Details</vt:lpstr>
      <vt:lpstr>Implementation Details</vt:lpstr>
      <vt:lpstr>.Net XML Serialization</vt:lpstr>
      <vt:lpstr>Memory Management</vt:lpstr>
      <vt:lpstr>Plug-ins</vt:lpstr>
      <vt:lpstr>Using Plug-ins to Mitigate Failure</vt:lpstr>
      <vt:lpstr>SQL Messaging</vt:lpstr>
      <vt:lpstr>SQL Messaging</vt:lpstr>
      <vt:lpstr>Future Development</vt:lpstr>
      <vt:lpstr>Future Development</vt:lpstr>
      <vt:lpstr>Future Development</vt:lpstr>
      <vt:lpstr>Implementing a  Distributed Farm</vt:lpstr>
      <vt:lpstr>Your Farm</vt:lpstr>
      <vt:lpstr>Farm Middleware Available</vt:lpstr>
      <vt:lpstr>Starting a Farm of your Own</vt:lpstr>
      <vt:lpstr>Idea takeaways</vt:lpstr>
      <vt:lpstr>Slide 55</vt:lpstr>
      <vt:lpstr>Appendix: Available Middleware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2008-02-25T22:55:09Z</dcterms:created>
  <dcterms:modified xsi:type="dcterms:W3CDTF">2008-02-26T03:11:39Z</dcterms:modified>
</cp:coreProperties>
</file>