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94" r:id="rId4"/>
    <p:sldId id="258" r:id="rId5"/>
    <p:sldId id="261" r:id="rId6"/>
    <p:sldId id="286" r:id="rId7"/>
    <p:sldId id="288" r:id="rId8"/>
    <p:sldId id="267" r:id="rId9"/>
    <p:sldId id="266" r:id="rId10"/>
    <p:sldId id="289" r:id="rId11"/>
    <p:sldId id="278" r:id="rId12"/>
    <p:sldId id="268" r:id="rId13"/>
    <p:sldId id="281" r:id="rId14"/>
    <p:sldId id="259" r:id="rId15"/>
    <p:sldId id="265" r:id="rId16"/>
    <p:sldId id="269" r:id="rId17"/>
    <p:sldId id="291" r:id="rId18"/>
    <p:sldId id="290" r:id="rId19"/>
    <p:sldId id="270" r:id="rId20"/>
    <p:sldId id="292" r:id="rId21"/>
    <p:sldId id="263" r:id="rId22"/>
    <p:sldId id="264" r:id="rId23"/>
  </p:sldIdLst>
  <p:sldSz cx="9144000" cy="6858000" type="screen4x3"/>
  <p:notesSz cx="9220200" cy="6934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32D2E"/>
    <a:srgbClr val="00B050"/>
    <a:srgbClr val="0000FF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9488" autoAdjust="0"/>
    <p:restoredTop sz="42285" autoAdjust="0"/>
  </p:normalViewPr>
  <p:slideViewPr>
    <p:cSldViewPr>
      <p:cViewPr varScale="1">
        <p:scale>
          <a:sx n="31" d="100"/>
          <a:sy n="31" d="100"/>
        </p:scale>
        <p:origin x="-124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8"/>
  <c:chart>
    <c:plotArea>
      <c:layout/>
      <c:lineChart>
        <c:grouping val="standard"/>
        <c:ser>
          <c:idx val="0"/>
          <c:order val="0"/>
          <c:tx>
            <c:strRef>
              <c:f>Sheet1!$D$1</c:f>
              <c:strCache>
                <c:ptCount val="1"/>
                <c:pt idx="0">
                  <c:v>log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Sheet1!$B$2:$C$26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</c:numCache>
            </c:numRef>
          </c:cat>
          <c:val>
            <c:numRef>
              <c:f>Sheet1!$D$2:$D$26</c:f>
              <c:numCache>
                <c:formatCode>General</c:formatCode>
                <c:ptCount val="25"/>
                <c:pt idx="0">
                  <c:v>6.7379469990854852E-3</c:v>
                </c:pt>
                <c:pt idx="1">
                  <c:v>8.2986148249550168E-3</c:v>
                </c:pt>
                <c:pt idx="2">
                  <c:v>1.0220770217146402E-2</c:v>
                </c:pt>
                <c:pt idx="3">
                  <c:v>1.2588142242434038E-2</c:v>
                </c:pt>
                <c:pt idx="4">
                  <c:v>1.5503853599009382E-2</c:v>
                </c:pt>
                <c:pt idx="5">
                  <c:v>1.909491264002728E-2</c:v>
                </c:pt>
                <c:pt idx="6">
                  <c:v>2.3517745856009218E-2</c:v>
                </c:pt>
                <c:pt idx="7">
                  <c:v>2.8965011810970252E-2</c:v>
                </c:pt>
                <c:pt idx="8">
                  <c:v>3.5673993347252492E-2</c:v>
                </c:pt>
                <c:pt idx="9">
                  <c:v>4.3936933623407524E-2</c:v>
                </c:pt>
                <c:pt idx="10">
                  <c:v>5.4113766222821991E-2</c:v>
                </c:pt>
                <c:pt idx="11">
                  <c:v>6.664779385646849E-2</c:v>
                </c:pt>
                <c:pt idx="12">
                  <c:v>8.2084998623899202E-2</c:v>
                </c:pt>
                <c:pt idx="13">
                  <c:v>0.10109782498721914</c:v>
                </c:pt>
                <c:pt idx="14">
                  <c:v>0.12451447144412325</c:v>
                </c:pt>
                <c:pt idx="15">
                  <c:v>0.15335496684492891</c:v>
                </c:pt>
                <c:pt idx="16">
                  <c:v>0.18887560283756191</c:v>
                </c:pt>
                <c:pt idx="17">
                  <c:v>0.23262365791729273</c:v>
                </c:pt>
                <c:pt idx="18">
                  <c:v>0.28650479686019031</c:v>
                </c:pt>
                <c:pt idx="19">
                  <c:v>0.35286608145885079</c:v>
                </c:pt>
                <c:pt idx="20">
                  <c:v>0.43459820850707831</c:v>
                </c:pt>
                <c:pt idx="21">
                  <c:v>0.53526142851899061</c:v>
                </c:pt>
                <c:pt idx="22">
                  <c:v>0.65924063020044699</c:v>
                </c:pt>
                <c:pt idx="23">
                  <c:v>0.81193634615063459</c:v>
                </c:pt>
                <c:pt idx="24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square root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Sheet1!$B$2:$C$26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</c:numCache>
            </c:numRef>
          </c:cat>
          <c:val>
            <c:numRef>
              <c:f>Sheet1!$E$2:$E$26</c:f>
              <c:numCache>
                <c:formatCode>General</c:formatCode>
                <c:ptCount val="25"/>
                <c:pt idx="0">
                  <c:v>0</c:v>
                </c:pt>
                <c:pt idx="1">
                  <c:v>1.7361111111111229E-3</c:v>
                </c:pt>
                <c:pt idx="2">
                  <c:v>6.944444444444477E-3</c:v>
                </c:pt>
                <c:pt idx="3">
                  <c:v>1.5625000000000056E-2</c:v>
                </c:pt>
                <c:pt idx="4">
                  <c:v>2.7777777777778009E-2</c:v>
                </c:pt>
                <c:pt idx="5">
                  <c:v>4.3402777777777783E-2</c:v>
                </c:pt>
                <c:pt idx="6">
                  <c:v>6.2500000000000139E-2</c:v>
                </c:pt>
                <c:pt idx="7">
                  <c:v>8.5069444444444725E-2</c:v>
                </c:pt>
                <c:pt idx="8">
                  <c:v>0.11111111111111138</c:v>
                </c:pt>
                <c:pt idx="9">
                  <c:v>0.140625</c:v>
                </c:pt>
                <c:pt idx="10">
                  <c:v>0.17361111111111124</c:v>
                </c:pt>
                <c:pt idx="11">
                  <c:v>0.21006944444444531</c:v>
                </c:pt>
                <c:pt idx="12">
                  <c:v>0.25</c:v>
                </c:pt>
                <c:pt idx="13">
                  <c:v>0.29340277777777973</c:v>
                </c:pt>
                <c:pt idx="14">
                  <c:v>0.34027777777777979</c:v>
                </c:pt>
                <c:pt idx="15">
                  <c:v>0.39062500000000089</c:v>
                </c:pt>
                <c:pt idx="16">
                  <c:v>0.44444444444444575</c:v>
                </c:pt>
                <c:pt idx="17">
                  <c:v>0.50173611111111116</c:v>
                </c:pt>
                <c:pt idx="18">
                  <c:v>0.5625</c:v>
                </c:pt>
                <c:pt idx="19">
                  <c:v>0.62673611111111105</c:v>
                </c:pt>
                <c:pt idx="20">
                  <c:v>0.69444444444444775</c:v>
                </c:pt>
                <c:pt idx="21">
                  <c:v>0.76562500000000355</c:v>
                </c:pt>
                <c:pt idx="22">
                  <c:v>0.84027777777777768</c:v>
                </c:pt>
                <c:pt idx="23">
                  <c:v>0.91840277777777757</c:v>
                </c:pt>
                <c:pt idx="24">
                  <c:v>1</c:v>
                </c:pt>
              </c:numCache>
            </c:numRef>
          </c:val>
        </c:ser>
        <c:dropLines/>
        <c:marker val="1"/>
        <c:axId val="45299584"/>
        <c:axId val="45301120"/>
      </c:lineChart>
      <c:catAx>
        <c:axId val="45299584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45301120"/>
        <c:crosses val="autoZero"/>
        <c:auto val="1"/>
        <c:lblAlgn val="ctr"/>
        <c:lblOffset val="100"/>
      </c:catAx>
      <c:valAx>
        <c:axId val="45301120"/>
        <c:scaling>
          <c:orientation val="minMax"/>
        </c:scaling>
        <c:axPos val="l"/>
        <c:majorGridlines/>
        <c:numFmt formatCode="General" sourceLinked="1"/>
        <c:tickLblPos val="nextTo"/>
        <c:crossAx val="4529958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5420" cy="3467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2646" y="0"/>
            <a:ext cx="3995420" cy="3467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2059A6ED-3408-470B-854F-F037F28E7476}" type="datetimeFigureOut">
              <a:rPr lang="en-US" smtClean="0"/>
              <a:pPr/>
              <a:t>2/22/2008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86287"/>
            <a:ext cx="3995420" cy="3467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2646" y="6586287"/>
            <a:ext cx="3995420" cy="3467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D7DFDBC7-67D2-4BC3-89A6-709411973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5420" cy="3467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2646" y="0"/>
            <a:ext cx="3995420" cy="3467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B7C1AD78-ABCC-4B4D-A7C3-BE2E31025BE4}" type="datetimeFigureOut">
              <a:rPr lang="en-US" smtClean="0"/>
              <a:pPr/>
              <a:t>2/22/2008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76550" y="520700"/>
            <a:ext cx="3467100" cy="2600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020" y="3293745"/>
            <a:ext cx="7376160" cy="3120390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86287"/>
            <a:ext cx="3995420" cy="3467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2646" y="6586287"/>
            <a:ext cx="3995420" cy="3467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FC2A1306-C5FC-4D09-9748-5C72D45B52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A1306-C5FC-4D09-9748-5C72D45B52A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A1306-C5FC-4D09-9748-5C72D45B52A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A1306-C5FC-4D09-9748-5C72D45B52A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A1306-C5FC-4D09-9748-5C72D45B52A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A1306-C5FC-4D09-9748-5C72D45B52A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A1306-C5FC-4D09-9748-5C72D45B52A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A1306-C5FC-4D09-9748-5C72D45B52A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3087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A1306-C5FC-4D09-9748-5C72D45B52A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A1306-C5FC-4D09-9748-5C72D45B52A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3087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A1306-C5FC-4D09-9748-5C72D45B52A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A1306-C5FC-4D09-9748-5C72D45B52A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A1306-C5FC-4D09-9748-5C72D45B52A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A1306-C5FC-4D09-9748-5C72D45B52A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A1306-C5FC-4D09-9748-5C72D45B52A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A1306-C5FC-4D09-9748-5C72D45B52A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A1306-C5FC-4D09-9748-5C72D45B52A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A1306-C5FC-4D09-9748-5C72D45B52A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A1306-C5FC-4D09-9748-5C72D45B52A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A1306-C5FC-4D09-9748-5C72D45B52A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A1306-C5FC-4D09-9748-5C72D45B52A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A1306-C5FC-4D09-9748-5C72D45B52A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A1306-C5FC-4D09-9748-5C72D45B52A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8BBE-91CF-4490-A0D6-698A4D38980B}" type="datetimeFigureOut">
              <a:rPr lang="en-US" smtClean="0"/>
              <a:pPr/>
              <a:t>2/22/2008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D52E-187A-475F-90A7-7429F0E98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8BBE-91CF-4490-A0D6-698A4D38980B}" type="datetimeFigureOut">
              <a:rPr lang="en-US" smtClean="0"/>
              <a:pPr/>
              <a:t>2/22/2008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D52E-187A-475F-90A7-7429F0E98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8BBE-91CF-4490-A0D6-698A4D38980B}" type="datetimeFigureOut">
              <a:rPr lang="en-US" smtClean="0"/>
              <a:pPr/>
              <a:t>2/22/2008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D52E-187A-475F-90A7-7429F0E98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8BBE-91CF-4490-A0D6-698A4D38980B}" type="datetimeFigureOut">
              <a:rPr lang="en-US" smtClean="0"/>
              <a:pPr/>
              <a:t>2/22/2008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D52E-187A-475F-90A7-7429F0E98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8BBE-91CF-4490-A0D6-698A4D38980B}" type="datetimeFigureOut">
              <a:rPr lang="en-US" smtClean="0"/>
              <a:pPr/>
              <a:t>2/22/2008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D52E-187A-475F-90A7-7429F0E98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8BBE-91CF-4490-A0D6-698A4D38980B}" type="datetimeFigureOut">
              <a:rPr lang="en-US" smtClean="0"/>
              <a:pPr/>
              <a:t>2/22/2008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D52E-187A-475F-90A7-7429F0E98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8BBE-91CF-4490-A0D6-698A4D38980B}" type="datetimeFigureOut">
              <a:rPr lang="en-US" smtClean="0"/>
              <a:pPr/>
              <a:t>2/22/2008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D52E-187A-475F-90A7-7429F0E98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8BBE-91CF-4490-A0D6-698A4D38980B}" type="datetimeFigureOut">
              <a:rPr lang="en-US" smtClean="0"/>
              <a:pPr/>
              <a:t>2/22/2008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D52E-187A-475F-90A7-7429F0E98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8BBE-91CF-4490-A0D6-698A4D38980B}" type="datetimeFigureOut">
              <a:rPr lang="en-US" smtClean="0"/>
              <a:pPr/>
              <a:t>2/22/2008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D52E-187A-475F-90A7-7429F0E98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8BBE-91CF-4490-A0D6-698A4D38980B}" type="datetimeFigureOut">
              <a:rPr lang="en-US" smtClean="0"/>
              <a:pPr/>
              <a:t>2/22/2008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D52E-187A-475F-90A7-7429F0E98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8BBE-91CF-4490-A0D6-698A4D38980B}" type="datetimeFigureOut">
              <a:rPr lang="en-US" smtClean="0"/>
              <a:pPr/>
              <a:t>2/22/2008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D52E-187A-475F-90A7-7429F0E98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18BBE-91CF-4490-A0D6-698A4D38980B}" type="datetimeFigureOut">
              <a:rPr lang="en-US" smtClean="0"/>
              <a:pPr/>
              <a:t>2/22/2008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CD52E-187A-475F-90A7-7429F0E98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40000"/>
              <a:lumOff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40000"/>
              <a:lumOff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534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Lightmap compression in Halo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876800"/>
            <a:ext cx="5715000" cy="1219200"/>
          </a:xfrm>
        </p:spPr>
        <p:txBody>
          <a:bodyPr>
            <a:normAutofit/>
          </a:bodyPr>
          <a:lstStyle/>
          <a:p>
            <a:pPr algn="r"/>
            <a:r>
              <a:rPr lang="en-US" dirty="0" err="1" smtClean="0"/>
              <a:t>Yaohua</a:t>
            </a:r>
            <a:r>
              <a:rPr lang="en-US" dirty="0" smtClean="0"/>
              <a:t> </a:t>
            </a:r>
            <a:r>
              <a:rPr lang="en-US" dirty="0" err="1" smtClean="0"/>
              <a:t>Hu</a:t>
            </a:r>
            <a:endParaRPr lang="en-US" dirty="0" smtClean="0"/>
          </a:p>
          <a:p>
            <a:pPr algn="r"/>
            <a:r>
              <a:rPr lang="en-US" dirty="0" err="1" smtClean="0"/>
              <a:t>Bungie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gdc08 talk\Material\interchart\case 3\Engine0004 copy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453595"/>
            <a:ext cx="3886200" cy="2389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9" name="Picture 3" descr="C:\gdc08 talk\Material\interchart\case 3\Engine0004 copy3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453595"/>
            <a:ext cx="3886200" cy="2389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 descr="C:\gdc08 talk\Material\interchart\case 3\Engine0004 copy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015195"/>
            <a:ext cx="3886200" cy="2389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343400" y="16764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Top: lightmap on Zanzibar</a:t>
            </a:r>
          </a:p>
          <a:p>
            <a:r>
              <a:rPr lang="en-US" sz="2400" dirty="0" smtClean="0"/>
              <a:t>Bottom left: artist’s output</a:t>
            </a:r>
          </a:p>
          <a:p>
            <a:r>
              <a:rPr lang="en-US" sz="2400" dirty="0" smtClean="0"/>
              <a:t>Bottom right: optimized lightmap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1966754" y="4130834"/>
            <a:ext cx="2468880" cy="0"/>
          </a:xfrm>
          <a:prstGeom prst="straightConnector1">
            <a:avLst/>
          </a:prstGeom>
          <a:ln>
            <a:solidFill>
              <a:srgbClr val="00B050">
                <a:alpha val="40000"/>
              </a:srgb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200400" y="2895600"/>
            <a:ext cx="3962400" cy="2468880"/>
          </a:xfrm>
          <a:prstGeom prst="straightConnector1">
            <a:avLst/>
          </a:prstGeom>
          <a:ln>
            <a:solidFill>
              <a:srgbClr val="00B050">
                <a:alpha val="40000"/>
              </a:srgb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1052354" y="2987834"/>
            <a:ext cx="2468880" cy="0"/>
          </a:xfrm>
          <a:prstGeom prst="straightConnector1">
            <a:avLst/>
          </a:prstGeom>
          <a:ln>
            <a:solidFill>
              <a:srgbClr val="C32D2E">
                <a:alpha val="61961"/>
              </a:srgb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86000" y="1752600"/>
            <a:ext cx="3962400" cy="2468880"/>
          </a:xfrm>
          <a:prstGeom prst="straightConnector1">
            <a:avLst/>
          </a:prstGeom>
          <a:ln>
            <a:solidFill>
              <a:srgbClr val="C32D2E">
                <a:alpha val="61961"/>
              </a:srgb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57700" y="14859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Top: lightmap on Zanzibar</a:t>
            </a:r>
          </a:p>
          <a:p>
            <a:r>
              <a:rPr lang="en-US" sz="2400" dirty="0" smtClean="0"/>
              <a:t>Bottom left: artist’s output</a:t>
            </a:r>
          </a:p>
          <a:p>
            <a:r>
              <a:rPr lang="en-US" sz="2400" dirty="0" smtClean="0"/>
              <a:t>Bottom right: optimized lightmap</a:t>
            </a:r>
            <a:endParaRPr lang="en-US" sz="2400" dirty="0"/>
          </a:p>
        </p:txBody>
      </p:sp>
      <p:pic>
        <p:nvPicPr>
          <p:cNvPr id="37889" name="Picture 1" descr="C:\gdc08 talk\Material\interchart\case 2\Engine0002 copy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" y="3467100"/>
            <a:ext cx="4004071" cy="2895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0" name="Picture 2" descr="C:\gdc08 talk\Material\interchart\case 2\Engine0002 copy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495301"/>
            <a:ext cx="4004071" cy="2895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1" name="Picture 3" descr="C:\gdc08 talk\Material\interchart\case 2\Engine0002 copy2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33900" y="3467100"/>
            <a:ext cx="4004071" cy="2895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Straight Arrow Connector 10"/>
          <p:cNvCxnSpPr/>
          <p:nvPr/>
        </p:nvCxnSpPr>
        <p:spPr>
          <a:xfrm rot="5400000">
            <a:off x="1204754" y="3445034"/>
            <a:ext cx="2468880" cy="0"/>
          </a:xfrm>
          <a:prstGeom prst="straightConnector1">
            <a:avLst/>
          </a:prstGeom>
          <a:ln>
            <a:solidFill>
              <a:srgbClr val="00B050">
                <a:alpha val="50196"/>
              </a:srgb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438400" y="2209800"/>
            <a:ext cx="3962400" cy="2468880"/>
          </a:xfrm>
          <a:prstGeom prst="straightConnector1">
            <a:avLst/>
          </a:prstGeom>
          <a:ln>
            <a:solidFill>
              <a:srgbClr val="00B050">
                <a:alpha val="50196"/>
              </a:srgb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1258727" y="4533739"/>
            <a:ext cx="2970212" cy="1910"/>
          </a:xfrm>
          <a:prstGeom prst="straightConnector1">
            <a:avLst/>
          </a:prstGeom>
          <a:ln>
            <a:solidFill>
              <a:srgbClr val="C32D2E">
                <a:alpha val="61961"/>
              </a:srgb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743200" y="3048000"/>
            <a:ext cx="4648200" cy="2895600"/>
          </a:xfrm>
          <a:prstGeom prst="straightConnector1">
            <a:avLst/>
          </a:prstGeom>
          <a:ln>
            <a:solidFill>
              <a:srgbClr val="C32D2E">
                <a:alpha val="61961"/>
              </a:srgb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C:\gdc08 talk\Material\sub_chart\sub_chart_lightmap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191000"/>
            <a:ext cx="335614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Sub chart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 charts optimization is not good enough for big charts with only several high frequency triangles</a:t>
            </a:r>
          </a:p>
          <a:p>
            <a:r>
              <a:rPr lang="en-US" dirty="0" smtClean="0"/>
              <a:t>Cut the connected low frequency triangles out of the original chart</a:t>
            </a:r>
            <a:endParaRPr lang="en-US" dirty="0"/>
          </a:p>
        </p:txBody>
      </p:sp>
      <p:pic>
        <p:nvPicPr>
          <p:cNvPr id="35845" name="Picture 5" descr="C:\gdc08 talk\Material\sub_chart\sub_chart_lightmap cop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4191000"/>
            <a:ext cx="335614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 descr="C:\gdc08 talk\Material\sub_chart\sub_chart_lightmap cop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609600"/>
            <a:ext cx="3559542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1" name="Picture 7" descr="C:\gdc08 talk\Material\sub_chart\Sub_chart_analysis cop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505200"/>
            <a:ext cx="3559542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2" name="Picture 8" descr="C:\gdc08 talk\Material\sub_chart\sub_chart_lightmap copy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505200"/>
            <a:ext cx="3581400" cy="2683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4572000" y="14478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Top: One chart on </a:t>
            </a:r>
            <a:r>
              <a:rPr lang="en-US" sz="2400" dirty="0" err="1" smtClean="0"/>
              <a:t>Riverworld</a:t>
            </a:r>
            <a:endParaRPr lang="en-US" sz="2400" dirty="0" smtClean="0"/>
          </a:p>
          <a:p>
            <a:r>
              <a:rPr lang="en-US" sz="2400" dirty="0" smtClean="0"/>
              <a:t>Bottom left: signal analysis</a:t>
            </a:r>
          </a:p>
          <a:p>
            <a:r>
              <a:rPr lang="en-US" sz="2400" dirty="0" smtClean="0"/>
              <a:t>Bottom right: optimized charts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Key idea 2/2 - DXT compression</a:t>
            </a:r>
            <a:endParaRPr lang="en-US" sz="4400" kern="1200" dirty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kern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Use two DXT5 textures to compress the SH 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coefficients (HDR, positive/negative) </a:t>
            </a:r>
            <a:endParaRPr lang="en-US" sz="3200" kern="1200" dirty="0" smtClean="0">
              <a:solidFill>
                <a:schemeClr val="tx2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47700" y="2514600"/>
          <a:ext cx="7848600" cy="5244606"/>
        </p:xfrm>
        <a:graphic>
          <a:graphicData uri="http://schemas.openxmlformats.org/presentationml/2006/ole">
            <p:oleObj spid="_x0000_s31749" name="Visio" r:id="rId4" imgW="6124370" imgH="4092643" progId="Visio.Drawing.11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en-US" sz="4400" kern="1200" dirty="0" err="1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Luvw</a:t>
            </a:r>
            <a:r>
              <a:rPr lang="en-US" sz="44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” space</a:t>
            </a:r>
            <a:endParaRPr lang="en-US" sz="4400" kern="1200" dirty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Each band of the SH coefficients (RGB) are converted to “</a:t>
            </a:r>
            <a:r>
              <a:rPr lang="en-US" dirty="0" err="1" smtClean="0"/>
              <a:t>Luvw</a:t>
            </a:r>
            <a:r>
              <a:rPr lang="en-US" dirty="0" smtClean="0"/>
              <a:t>” space.</a:t>
            </a:r>
          </a:p>
          <a:p>
            <a:r>
              <a:rPr lang="en-US" dirty="0" smtClean="0"/>
              <a:t>L: magnitude of the RGB vector </a:t>
            </a:r>
          </a:p>
          <a:p>
            <a:pPr lvl="1"/>
            <a:r>
              <a:rPr lang="en-US" dirty="0" smtClean="0"/>
              <a:t>Nonnegative</a:t>
            </a:r>
          </a:p>
          <a:p>
            <a:pPr lvl="1"/>
            <a:r>
              <a:rPr lang="en-US" dirty="0" smtClean="0"/>
              <a:t>Stored in DXT5’s alpha channel because of its better precision (3 bits palette)</a:t>
            </a:r>
          </a:p>
          <a:p>
            <a:r>
              <a:rPr lang="en-US" dirty="0" err="1" smtClean="0"/>
              <a:t>Uvw</a:t>
            </a:r>
            <a:r>
              <a:rPr lang="en-US" dirty="0" smtClean="0"/>
              <a:t>: normalized vector</a:t>
            </a:r>
          </a:p>
          <a:p>
            <a:pPr lvl="1"/>
            <a:r>
              <a:rPr lang="en-US" dirty="0" smtClean="0"/>
              <a:t>Has a good coherence usually when we store it in DXT5’s </a:t>
            </a:r>
            <a:r>
              <a:rPr lang="en-US" dirty="0" err="1" smtClean="0"/>
              <a:t>rgb</a:t>
            </a:r>
            <a:r>
              <a:rPr lang="en-US" dirty="0" smtClean="0"/>
              <a:t> channels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Luminance</a:t>
            </a:r>
            <a:endParaRPr lang="en-US" sz="4400" kern="1200" dirty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Compress the square root of the luminance to have a higher dynamic range</a:t>
            </a:r>
          </a:p>
          <a:p>
            <a:r>
              <a:rPr lang="en-US" dirty="0" smtClean="0"/>
              <a:t>Similar to log space, but it is cheaper to decode it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990600" y="3886200"/>
          <a:ext cx="76962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Luminance compression</a:t>
            </a:r>
            <a:endParaRPr lang="en-US" sz="4400" kern="1200" dirty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2</a:t>
            </a:r>
            <a:r>
              <a:rPr lang="en-US" baseline="30000" dirty="0" smtClean="0"/>
              <a:t>nd</a:t>
            </a:r>
            <a:r>
              <a:rPr lang="en-US" dirty="0" smtClean="0"/>
              <a:t> DXT to compensate the error</a:t>
            </a:r>
            <a:br>
              <a:rPr lang="en-US" dirty="0" smtClean="0"/>
            </a:br>
            <a:r>
              <a:rPr lang="en-US" dirty="0" smtClean="0"/>
              <a:t>( </a:t>
            </a:r>
            <a:r>
              <a:rPr lang="en-US" dirty="0" err="1" smtClean="0"/>
              <a:t>L_block</a:t>
            </a:r>
            <a:r>
              <a:rPr lang="en-US" dirty="0" smtClean="0"/>
              <a:t>: input block )</a:t>
            </a:r>
          </a:p>
          <a:p>
            <a:endParaRPr lang="en-US" dirty="0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-381000" y="2057400"/>
          <a:ext cx="9705975" cy="6486525"/>
        </p:xfrm>
        <a:graphic>
          <a:graphicData uri="http://schemas.openxmlformats.org/presentationml/2006/ole">
            <p:oleObj spid="_x0000_s40962" name="Visio" r:id="rId4" imgW="6124370" imgH="4092643" progId="Visio.Drawing.11">
              <p:embed/>
            </p:oleObj>
          </a:graphicData>
        </a:graphic>
      </p:graphicFrame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-228600" y="2209800"/>
          <a:ext cx="9705975" cy="6486525"/>
        </p:xfrm>
        <a:graphic>
          <a:graphicData uri="http://schemas.openxmlformats.org/presentationml/2006/ole">
            <p:oleObj spid="_x0000_s40964" name="Visio" r:id="rId5" imgW="6124370" imgH="4092643" progId="Visio.Drawing.11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Decode and result</a:t>
            </a:r>
            <a:endParaRPr lang="en-US" sz="4400" kern="1200" dirty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Luminance = alpha0*alpha1*</a:t>
            </a:r>
            <a:r>
              <a:rPr lang="en-US" dirty="0" err="1" smtClean="0"/>
              <a:t>maximum_luminance</a:t>
            </a:r>
            <a:endParaRPr lang="en-US" dirty="0" smtClean="0"/>
          </a:p>
          <a:p>
            <a:r>
              <a:rPr lang="en-US" dirty="0" smtClean="0"/>
              <a:t>Result ( after 5x exposure )</a:t>
            </a:r>
          </a:p>
          <a:p>
            <a:pPr lvl="1"/>
            <a:r>
              <a:rPr lang="en-US" dirty="0" smtClean="0"/>
              <a:t>Alpha0 *Alpha1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Alpha0 * Alpha0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Alpha1 * Alpha1</a:t>
            </a:r>
            <a:endParaRPr lang="en-US" dirty="0"/>
          </a:p>
        </p:txBody>
      </p:sp>
      <p:pic>
        <p:nvPicPr>
          <p:cNvPr id="38914" name="Picture 2" descr="C:\bungieshare\dxt Test\spaces\test image\dxt x dxt\compressed copy0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4419600"/>
            <a:ext cx="5334000" cy="992296"/>
          </a:xfrm>
          <a:prstGeom prst="rect">
            <a:avLst/>
          </a:prstGeom>
          <a:noFill/>
        </p:spPr>
      </p:pic>
      <p:pic>
        <p:nvPicPr>
          <p:cNvPr id="38915" name="Picture 3" descr="C:\bungieshare\dxt Test\spaces\test image\dxt x dxt\compressed copy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352800"/>
            <a:ext cx="5334000" cy="992296"/>
          </a:xfrm>
          <a:prstGeom prst="rect">
            <a:avLst/>
          </a:prstGeom>
          <a:noFill/>
        </p:spPr>
      </p:pic>
      <p:pic>
        <p:nvPicPr>
          <p:cNvPr id="38916" name="Picture 4" descr="C:\bungieshare\dxt Test\spaces\test image\dxt x dxt\compressed copy1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5486400"/>
            <a:ext cx="5334000" cy="992296"/>
          </a:xfrm>
          <a:prstGeom prst="rect">
            <a:avLst/>
          </a:prstGeom>
          <a:noFill/>
        </p:spPr>
      </p:pic>
      <p:pic>
        <p:nvPicPr>
          <p:cNvPr id="48129" name="Picture 1" descr="C:\bungieshare\dxt Test\spaces\test image\dxt x dxt\compressed copy0_copy.bmp"/>
          <p:cNvPicPr>
            <a:picLocks noChangeAspect="1" noChangeArrowheads="1"/>
          </p:cNvPicPr>
          <p:nvPr/>
        </p:nvPicPr>
        <p:blipFill>
          <a:blip r:embed="rId6" cstate="print">
            <a:lum/>
          </a:blip>
          <a:srcRect/>
          <a:stretch>
            <a:fillRect/>
          </a:stretch>
        </p:blipFill>
        <p:spPr bwMode="auto">
          <a:xfrm>
            <a:off x="7620000" y="2590800"/>
            <a:ext cx="1418104" cy="2081247"/>
          </a:xfrm>
          <a:prstGeom prst="rect">
            <a:avLst/>
          </a:prstGeom>
          <a:noFill/>
        </p:spPr>
      </p:pic>
      <p:pic>
        <p:nvPicPr>
          <p:cNvPr id="48130" name="Picture 2" descr="C:\bungieshare\dxt Test\spaces\test image\dxt x dxt\compressed copy1 copy.bmp"/>
          <p:cNvPicPr>
            <a:picLocks noChangeAspect="1" noChangeArrowheads="1"/>
          </p:cNvPicPr>
          <p:nvPr/>
        </p:nvPicPr>
        <p:blipFill>
          <a:blip r:embed="rId7" cstate="print">
            <a:lum/>
          </a:blip>
          <a:srcRect/>
          <a:stretch>
            <a:fillRect/>
          </a:stretch>
        </p:blipFill>
        <p:spPr bwMode="auto">
          <a:xfrm>
            <a:off x="7620000" y="4776753"/>
            <a:ext cx="1418104" cy="2081247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 rot="5400000" flipH="1" flipV="1">
            <a:off x="7048500" y="3924300"/>
            <a:ext cx="1295400" cy="762000"/>
          </a:xfrm>
          <a:prstGeom prst="straightConnector1">
            <a:avLst/>
          </a:prstGeom>
          <a:ln w="41275">
            <a:solidFill>
              <a:srgbClr val="FF3300"/>
            </a:solidFill>
            <a:headEnd type="oval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391400" y="6019800"/>
            <a:ext cx="762000" cy="1588"/>
          </a:xfrm>
          <a:prstGeom prst="straightConnector1">
            <a:avLst/>
          </a:prstGeom>
          <a:ln w="41275">
            <a:solidFill>
              <a:srgbClr val="FF3300"/>
            </a:solidFill>
            <a:headEnd type="oval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Color / </a:t>
            </a:r>
            <a:r>
              <a:rPr lang="en-US" sz="4400" kern="1200" dirty="0" err="1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uvw</a:t>
            </a:r>
            <a:endParaRPr lang="en-US" sz="4400" kern="1200" dirty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381000" y="2122009"/>
          <a:ext cx="7086600" cy="4735991"/>
        </p:xfrm>
        <a:graphic>
          <a:graphicData uri="http://schemas.openxmlformats.org/presentationml/2006/ole">
            <p:oleObj spid="_x0000_s39938" name="Visio" r:id="rId4" imgW="6124370" imgH="4092643" progId="Visio.Drawing.11">
              <p:embed/>
            </p:oleObj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the 2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DXT to compensate the error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RGB_block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the input block 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Decode: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RGB = ( rgb0 + rgb1 ) * 2 - 2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Halo 3’s light probe textures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kern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Spherical harmonic coefficients</a:t>
            </a:r>
          </a:p>
          <a:p>
            <a:r>
              <a:rPr lang="en-US" altLang="zh-CN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It is large</a:t>
            </a:r>
          </a:p>
          <a:p>
            <a:pPr lvl="1"/>
            <a:r>
              <a:rPr lang="en-US" altLang="zh-CN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Size: 1024x1024 (usually)</a:t>
            </a:r>
          </a:p>
          <a:p>
            <a:pPr lvl="1"/>
            <a:r>
              <a:rPr lang="en-US" altLang="zh-CN" sz="2800" kern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Each texel is a vector:</a:t>
            </a:r>
            <a:r>
              <a:rPr lang="en-US" altLang="zh-CN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5*3 float values</a:t>
            </a:r>
            <a:endParaRPr lang="en-US" altLang="zh-CN" sz="2800" kern="1200" dirty="0" smtClean="0">
              <a:solidFill>
                <a:schemeClr val="tx2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3962400" y="4267200"/>
            <a:ext cx="3048000" cy="2743200"/>
            <a:chOff x="1524000" y="4038600"/>
            <a:chExt cx="2743200" cy="2286000"/>
          </a:xfrm>
          <a:solidFill>
            <a:srgbClr val="0000FF"/>
          </a:solidFill>
          <a:scene3d>
            <a:camera prst="perspectiveContrastingRightFacing"/>
            <a:lightRig rig="threePt" dir="t"/>
          </a:scene3d>
        </p:grpSpPr>
        <p:sp>
          <p:nvSpPr>
            <p:cNvPr id="55" name="Rectangle 54"/>
            <p:cNvSpPr/>
            <p:nvPr/>
          </p:nvSpPr>
          <p:spPr>
            <a:xfrm>
              <a:off x="15240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9812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4384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8956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3528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8100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5240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9812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4384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8956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3528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8100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5240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9812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4384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8956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3528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8100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5240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9812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4384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8956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3528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8100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5240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9812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4384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8956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3528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8100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5240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9812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4384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8956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3528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8100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267200" y="4267200"/>
            <a:ext cx="3048000" cy="2743200"/>
            <a:chOff x="1524000" y="4038600"/>
            <a:chExt cx="2743200" cy="2286000"/>
          </a:xfrm>
          <a:solidFill>
            <a:srgbClr val="00B050"/>
          </a:solidFill>
          <a:scene3d>
            <a:camera prst="perspectiveContrastingRightFacing"/>
            <a:lightRig rig="threePt" dir="t"/>
          </a:scene3d>
        </p:grpSpPr>
        <p:sp>
          <p:nvSpPr>
            <p:cNvPr id="92" name="Rectangle 91"/>
            <p:cNvSpPr/>
            <p:nvPr/>
          </p:nvSpPr>
          <p:spPr>
            <a:xfrm>
              <a:off x="15240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9812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4384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8956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3528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8100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5240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9812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4384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8956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3528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8100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5240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19812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4384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8956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3528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8100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5240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9812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4384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8956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3528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38100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15240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19812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24384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28956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33528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8100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5240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19812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24384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28956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33528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38100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4572000" y="4267200"/>
            <a:ext cx="3048000" cy="2743200"/>
            <a:chOff x="1524000" y="4038600"/>
            <a:chExt cx="2743200" cy="2286000"/>
          </a:xfrm>
          <a:solidFill>
            <a:srgbClr val="FF0000"/>
          </a:solidFill>
          <a:scene3d>
            <a:camera prst="perspectiveContrastingRightFacing"/>
            <a:lightRig rig="threePt" dir="t"/>
          </a:scene3d>
        </p:grpSpPr>
        <p:sp>
          <p:nvSpPr>
            <p:cNvPr id="129" name="Rectangle 128"/>
            <p:cNvSpPr/>
            <p:nvPr/>
          </p:nvSpPr>
          <p:spPr>
            <a:xfrm>
              <a:off x="15240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19812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24384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28956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33528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38100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15240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19812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24384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28956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33528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38100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15240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19812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24384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28956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33528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38100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15240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19812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24384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28956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33528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38100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15240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19812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24384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28956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33528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38100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15240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19812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24384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28956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33528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38100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4876800" y="4267200"/>
            <a:ext cx="3048000" cy="2743200"/>
            <a:chOff x="1524000" y="4038600"/>
            <a:chExt cx="2743200" cy="2286000"/>
          </a:xfrm>
          <a:solidFill>
            <a:srgbClr val="0000FF"/>
          </a:solidFill>
          <a:scene3d>
            <a:camera prst="perspectiveContrastingRightFacing"/>
            <a:lightRig rig="threePt" dir="t"/>
          </a:scene3d>
        </p:grpSpPr>
        <p:sp>
          <p:nvSpPr>
            <p:cNvPr id="166" name="Rectangle 165"/>
            <p:cNvSpPr/>
            <p:nvPr/>
          </p:nvSpPr>
          <p:spPr>
            <a:xfrm>
              <a:off x="15240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19812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24384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28956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33528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38100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15240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19812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24384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28956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33528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38100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15240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19812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24384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28956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33528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38100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15240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19812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24384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28956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33528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38100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15240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19812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24384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28956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33528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38100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15240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19812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24384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28956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33528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38100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5181600" y="4267200"/>
            <a:ext cx="3048000" cy="2743200"/>
            <a:chOff x="1524000" y="4038600"/>
            <a:chExt cx="2743200" cy="2286000"/>
          </a:xfrm>
          <a:solidFill>
            <a:srgbClr val="00B050"/>
          </a:solidFill>
          <a:scene3d>
            <a:camera prst="perspectiveContrastingRightFacing"/>
            <a:lightRig rig="threePt" dir="t"/>
          </a:scene3d>
        </p:grpSpPr>
        <p:sp>
          <p:nvSpPr>
            <p:cNvPr id="203" name="Rectangle 202"/>
            <p:cNvSpPr/>
            <p:nvPr/>
          </p:nvSpPr>
          <p:spPr>
            <a:xfrm>
              <a:off x="15240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19812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24384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28956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33528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38100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15240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19812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24384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28956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33528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38100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15240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19812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24384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28956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33528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38100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15240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19812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24384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28956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33528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38100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15240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19812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24384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28956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33528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38100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15240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19812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24384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28956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33528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38100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9" name="Group 238"/>
          <p:cNvGrpSpPr/>
          <p:nvPr/>
        </p:nvGrpSpPr>
        <p:grpSpPr>
          <a:xfrm>
            <a:off x="5486400" y="4267200"/>
            <a:ext cx="3048000" cy="2743200"/>
            <a:chOff x="1524000" y="4038600"/>
            <a:chExt cx="2743200" cy="2286000"/>
          </a:xfrm>
          <a:solidFill>
            <a:srgbClr val="FF0000"/>
          </a:solidFill>
          <a:scene3d>
            <a:camera prst="perspectiveContrastingRightFacing"/>
            <a:lightRig rig="threePt" dir="t"/>
          </a:scene3d>
        </p:grpSpPr>
        <p:sp>
          <p:nvSpPr>
            <p:cNvPr id="240" name="Rectangle 239"/>
            <p:cNvSpPr/>
            <p:nvPr/>
          </p:nvSpPr>
          <p:spPr>
            <a:xfrm>
              <a:off x="15240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19812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24384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28956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33528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38100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15240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19812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24384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28956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33528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38100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15240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19812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24384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28956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33528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38100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15240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19812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24384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28956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33528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38100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15240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19812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24384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28956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33528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38100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15240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19812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24384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28956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33528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38100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6" name="Group 275"/>
          <p:cNvGrpSpPr/>
          <p:nvPr/>
        </p:nvGrpSpPr>
        <p:grpSpPr>
          <a:xfrm>
            <a:off x="5791200" y="4267200"/>
            <a:ext cx="3048000" cy="2743200"/>
            <a:chOff x="1524000" y="4038600"/>
            <a:chExt cx="2743200" cy="2286000"/>
          </a:xfrm>
          <a:solidFill>
            <a:srgbClr val="0000FF"/>
          </a:solidFill>
          <a:scene3d>
            <a:camera prst="perspectiveContrastingRightFacing"/>
            <a:lightRig rig="threePt" dir="t"/>
          </a:scene3d>
        </p:grpSpPr>
        <p:sp>
          <p:nvSpPr>
            <p:cNvPr id="277" name="Rectangle 276"/>
            <p:cNvSpPr/>
            <p:nvPr/>
          </p:nvSpPr>
          <p:spPr>
            <a:xfrm>
              <a:off x="15240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19812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24384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28956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33528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38100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15240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19812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24384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28956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33528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38100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15240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19812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24384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28956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33528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38100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15240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19812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24384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28956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33528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38100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15240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19812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24384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28956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33528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38100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15240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19812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24384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28956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33528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38100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3" name="Group 312"/>
          <p:cNvGrpSpPr/>
          <p:nvPr/>
        </p:nvGrpSpPr>
        <p:grpSpPr>
          <a:xfrm>
            <a:off x="6096000" y="4267200"/>
            <a:ext cx="3048000" cy="2743200"/>
            <a:chOff x="1524000" y="4038600"/>
            <a:chExt cx="2743200" cy="2286000"/>
          </a:xfrm>
          <a:solidFill>
            <a:srgbClr val="00B050"/>
          </a:solidFill>
          <a:scene3d>
            <a:camera prst="perspectiveContrastingRightFacing"/>
            <a:lightRig rig="threePt" dir="t"/>
          </a:scene3d>
        </p:grpSpPr>
        <p:sp>
          <p:nvSpPr>
            <p:cNvPr id="314" name="Rectangle 313"/>
            <p:cNvSpPr/>
            <p:nvPr/>
          </p:nvSpPr>
          <p:spPr>
            <a:xfrm>
              <a:off x="15240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19812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24384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28956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33528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38100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15240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19812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24384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28956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33528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38100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15240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19812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24384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28956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33528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38100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15240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19812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24384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28956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33528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38100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15240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19812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24384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28956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33528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38100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15240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19812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24384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28956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33528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38100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0" name="Group 349"/>
          <p:cNvGrpSpPr/>
          <p:nvPr/>
        </p:nvGrpSpPr>
        <p:grpSpPr>
          <a:xfrm>
            <a:off x="6400800" y="4267200"/>
            <a:ext cx="3048000" cy="2743200"/>
            <a:chOff x="1524000" y="4038600"/>
            <a:chExt cx="2743200" cy="2286000"/>
          </a:xfrm>
          <a:solidFill>
            <a:srgbClr val="FF0000"/>
          </a:solidFill>
          <a:scene3d>
            <a:camera prst="perspectiveContrastingRightFacing"/>
            <a:lightRig rig="threePt" dir="t"/>
          </a:scene3d>
        </p:grpSpPr>
        <p:sp>
          <p:nvSpPr>
            <p:cNvPr id="351" name="Rectangle 350"/>
            <p:cNvSpPr/>
            <p:nvPr/>
          </p:nvSpPr>
          <p:spPr>
            <a:xfrm>
              <a:off x="15240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19812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24384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28956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33528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38100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15240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19812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24384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28956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33528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38100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15240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19812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24384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28956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33528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38100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15240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19812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24384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28956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33528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38100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15240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19812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24384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28956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33528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38100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15240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19812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24384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28956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33528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38100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7" name="Group 386"/>
          <p:cNvGrpSpPr/>
          <p:nvPr/>
        </p:nvGrpSpPr>
        <p:grpSpPr>
          <a:xfrm>
            <a:off x="6705600" y="4267200"/>
            <a:ext cx="3048000" cy="2743200"/>
            <a:chOff x="1524000" y="4038600"/>
            <a:chExt cx="2743200" cy="2286000"/>
          </a:xfrm>
          <a:solidFill>
            <a:srgbClr val="0000FF"/>
          </a:solidFill>
          <a:scene3d>
            <a:camera prst="perspectiveContrastingRightFacing"/>
            <a:lightRig rig="threePt" dir="t"/>
          </a:scene3d>
        </p:grpSpPr>
        <p:sp>
          <p:nvSpPr>
            <p:cNvPr id="388" name="Rectangle 387"/>
            <p:cNvSpPr/>
            <p:nvPr/>
          </p:nvSpPr>
          <p:spPr>
            <a:xfrm>
              <a:off x="15240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19812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24384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28956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33528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38100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15240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19812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24384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28956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33528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38100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15240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19812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24384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28956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33528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38100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15240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19812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24384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28956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33528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38100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15240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19812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24384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28956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33528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38100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15240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19812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Rectangle 419"/>
            <p:cNvSpPr/>
            <p:nvPr/>
          </p:nvSpPr>
          <p:spPr>
            <a:xfrm>
              <a:off x="24384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Rectangle 420"/>
            <p:cNvSpPr/>
            <p:nvPr/>
          </p:nvSpPr>
          <p:spPr>
            <a:xfrm>
              <a:off x="28956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33528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38100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4" name="Group 423"/>
          <p:cNvGrpSpPr/>
          <p:nvPr/>
        </p:nvGrpSpPr>
        <p:grpSpPr>
          <a:xfrm>
            <a:off x="7010400" y="4267200"/>
            <a:ext cx="3048000" cy="2743200"/>
            <a:chOff x="1524000" y="4038600"/>
            <a:chExt cx="2743200" cy="2286000"/>
          </a:xfrm>
          <a:solidFill>
            <a:srgbClr val="00B050"/>
          </a:solidFill>
          <a:scene3d>
            <a:camera prst="perspectiveContrastingRightFacing"/>
            <a:lightRig rig="threePt" dir="t"/>
          </a:scene3d>
        </p:grpSpPr>
        <p:sp>
          <p:nvSpPr>
            <p:cNvPr id="425" name="Rectangle 424"/>
            <p:cNvSpPr/>
            <p:nvPr/>
          </p:nvSpPr>
          <p:spPr>
            <a:xfrm>
              <a:off x="15240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19812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24384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28956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33528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38100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15240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19812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24384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28956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33528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38100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15240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19812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24384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28956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33528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38100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15240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19812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24384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28956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33528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38100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15240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19812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24384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28956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33528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38100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15240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19812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24384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28956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33528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38100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1" name="Group 460"/>
          <p:cNvGrpSpPr/>
          <p:nvPr/>
        </p:nvGrpSpPr>
        <p:grpSpPr>
          <a:xfrm>
            <a:off x="7315200" y="4267200"/>
            <a:ext cx="3048000" cy="2743200"/>
            <a:chOff x="1524000" y="4038600"/>
            <a:chExt cx="2743200" cy="2286000"/>
          </a:xfrm>
          <a:solidFill>
            <a:srgbClr val="FF0000"/>
          </a:solidFill>
          <a:scene3d>
            <a:camera prst="perspectiveContrastingRightFacing"/>
            <a:lightRig rig="threePt" dir="t"/>
          </a:scene3d>
        </p:grpSpPr>
        <p:sp>
          <p:nvSpPr>
            <p:cNvPr id="462" name="Rectangle 461"/>
            <p:cNvSpPr/>
            <p:nvPr/>
          </p:nvSpPr>
          <p:spPr>
            <a:xfrm>
              <a:off x="15240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19812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24384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28956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33528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3810000" y="4038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15240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19812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24384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28956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33528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3810000" y="4419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15240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19812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24384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28956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33528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3810000" y="4800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15240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19812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24384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28956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33528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3810000" y="5181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15240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19812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24384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28956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33528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3810000" y="5562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15240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19812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24384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28956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33528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3810000" y="5943600"/>
              <a:ext cx="457200" cy="381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3 Dimensional compression</a:t>
            </a:r>
            <a:endParaRPr lang="en-US" sz="4400" kern="1200" dirty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compression: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Inter chart and sub chart optimization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aseline="0" dirty="0" smtClean="0"/>
              <a:t>Get smaller width</a:t>
            </a:r>
            <a:r>
              <a:rPr lang="en-US" sz="3200" dirty="0" smtClean="0"/>
              <a:t> and height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DXT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compression: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Two DXT textures for each SH coefficient channel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Smaller space per texel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Misc Items</a:t>
            </a:r>
            <a:endParaRPr lang="en-US" sz="4400" kern="1200" dirty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 2</a:t>
            </a:r>
            <a:r>
              <a:rPr lang="en-US" baseline="30000" dirty="0" smtClean="0"/>
              <a:t>nd</a:t>
            </a:r>
            <a:r>
              <a:rPr lang="en-US" dirty="0" smtClean="0"/>
              <a:t> order derivative to analysis the signal</a:t>
            </a:r>
          </a:p>
          <a:p>
            <a:r>
              <a:rPr lang="en-US" dirty="0" smtClean="0"/>
              <a:t>Intra chart optimization</a:t>
            </a:r>
          </a:p>
          <a:p>
            <a:r>
              <a:rPr lang="en-US" dirty="0" smtClean="0"/>
              <a:t>Geometry optimization</a:t>
            </a:r>
          </a:p>
          <a:p>
            <a:r>
              <a:rPr lang="en-US" dirty="0" smtClean="0"/>
              <a:t>Its effect on lightmap farm:</a:t>
            </a:r>
          </a:p>
          <a:p>
            <a:pPr lvl="1"/>
            <a:r>
              <a:rPr lang="en-US" dirty="0" smtClean="0"/>
              <a:t>Resample or regenerate</a:t>
            </a:r>
          </a:p>
          <a:p>
            <a:r>
              <a:rPr lang="en-US" dirty="0" smtClean="0"/>
              <a:t>Noise reduction</a:t>
            </a:r>
          </a:p>
          <a:p>
            <a:r>
              <a:rPr lang="en-US" dirty="0" smtClean="0"/>
              <a:t>Use exp ( alpha0 + alpha1  ) if you need more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Acknowledgement</a:t>
            </a:r>
            <a:endParaRPr lang="en-US" sz="4400" kern="1200" dirty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Bungie</a:t>
            </a:r>
          </a:p>
          <a:p>
            <a:pPr lvl="1"/>
            <a:r>
              <a:rPr lang="en-US" dirty="0" smtClean="0"/>
              <a:t>Xi Wang ( DXT compression )</a:t>
            </a:r>
          </a:p>
          <a:p>
            <a:r>
              <a:rPr lang="en-US" dirty="0" smtClean="0"/>
              <a:t>Microsoft Research Asia</a:t>
            </a:r>
          </a:p>
          <a:p>
            <a:pPr lvl="1"/>
            <a:r>
              <a:rPr lang="en-US" dirty="0" smtClean="0"/>
              <a:t>Minmin Gong ( signal compression 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Halo3’s lightmap compression</a:t>
            </a:r>
            <a:endParaRPr lang="en-US" sz="4400" kern="1200" dirty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compression: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Inter chart and sub chart optimization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DXT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compression: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Two DXT textures for each SH coefficient channel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Key idea 1/2 - Signal based optimization</a:t>
            </a:r>
            <a:endParaRPr lang="en-US" sz="4400" kern="1200" dirty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kern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We optimize the sampling rate</a:t>
            </a:r>
          </a:p>
          <a:p>
            <a:r>
              <a:rPr lang="en-US" altLang="zh-CN" sz="2800" kern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Allocate less texels for low frequency area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509713" y="2971800"/>
          <a:ext cx="6124575" cy="4092575"/>
        </p:xfrm>
        <a:graphic>
          <a:graphicData uri="http://schemas.openxmlformats.org/presentationml/2006/ole">
            <p:oleObj spid="_x0000_s1032" name="Visio" r:id="rId4" imgW="6124370" imgH="4092643" progId="Visio.Drawing.11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Initial result (2005)</a:t>
            </a:r>
            <a:endParaRPr lang="en-US" sz="4400" kern="1200" dirty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800600"/>
          </a:xfrm>
        </p:spPr>
        <p:txBody>
          <a:bodyPr>
            <a:normAutofit/>
          </a:bodyPr>
          <a:lstStyle/>
          <a:p>
            <a:r>
              <a:rPr lang="en-US" sz="3200" kern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Original signal:</a:t>
            </a:r>
            <a:endParaRPr lang="en-US" sz="3200" kern="1200" dirty="0">
              <a:solidFill>
                <a:schemeClr val="tx2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70175"/>
            <a:ext cx="4572000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667000"/>
            <a:ext cx="4572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6"/>
          <p:cNvSpPr txBox="1">
            <a:spLocks/>
          </p:cNvSpPr>
          <p:nvPr/>
        </p:nvSpPr>
        <p:spPr>
          <a:xfrm>
            <a:off x="4572000" y="1600200"/>
            <a:ext cx="4114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Compressed to 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quarter size: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Identifying the problem</a:t>
            </a:r>
            <a:endParaRPr lang="en-US" sz="4400" kern="1200" dirty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initial parameterization given by artist may not be optimal</a:t>
            </a:r>
          </a:p>
          <a:p>
            <a:r>
              <a:rPr lang="en-US" dirty="0" smtClean="0"/>
              <a:t>We want to reduce the texture size automatically without very much visual quality degradation</a:t>
            </a:r>
          </a:p>
          <a:p>
            <a:r>
              <a:rPr lang="en-US" dirty="0" smtClean="0"/>
              <a:t>No overhead at run-time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What we work with</a:t>
            </a:r>
            <a:endParaRPr lang="en-US" sz="4400" kern="1200" dirty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Charts are our basic working elements</a:t>
            </a:r>
          </a:p>
          <a:p>
            <a:pPr lvl="1"/>
            <a:r>
              <a:rPr lang="en-US" dirty="0" smtClean="0"/>
              <a:t>6018 charts in Zanzibar:</a:t>
            </a:r>
            <a:endParaRPr lang="en-US" dirty="0"/>
          </a:p>
        </p:txBody>
      </p:sp>
      <p:pic>
        <p:nvPicPr>
          <p:cNvPr id="21510" name="Picture 6" descr="C:\adprogram\DeltaMesh\Main\LMC\Data\Video\Engine000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6637" y="3276600"/>
            <a:ext cx="2570163" cy="2505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6" name="Picture 2" descr="C:\gdc08 talk\Material\charts.tif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4700" y="3276600"/>
            <a:ext cx="25146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 descr="C:\adprogram\DeltaMesh\Main\LMC\Data\Video\Engine0000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276600"/>
            <a:ext cx="2514600" cy="2510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Inter chart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sz="3200" kern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Resize the charts based on their maximum gradient</a:t>
            </a:r>
          </a:p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Pack them to another lightmap with a smaller size</a:t>
            </a:r>
            <a:endParaRPr lang="en-US" sz="3200" kern="1200" dirty="0" smtClean="0">
              <a:solidFill>
                <a:schemeClr val="tx2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3796" name="Picture 4" descr="C:\adprogram\DeltaMesh\Main\LMC\Data\Video\Engine0003 copy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3062" y="5029200"/>
            <a:ext cx="3216538" cy="1752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3797" name="Picture 5" descr="C:\adprogram\DeltaMesh\Main\LMC\Data\Video\Engine0003 copy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219200"/>
            <a:ext cx="3964193" cy="1676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3799" name="Picture 7" descr="C:\adprogram\DeltaMesh\Main\LMC\Data\Video\Engine0002 copy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2938463"/>
            <a:ext cx="3962400" cy="2055264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Signal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kern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Gradient in log space per channel per texel</a:t>
            </a:r>
          </a:p>
          <a:p>
            <a:pPr lvl="1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x =</a:t>
            </a:r>
            <a:b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US" dirty="0" smtClean="0"/>
              <a:t>log( </a:t>
            </a:r>
            <a:r>
              <a:rPr lang="en-US" dirty="0" err="1" smtClean="0"/>
              <a:t>L_l</a:t>
            </a:r>
            <a:r>
              <a:rPr lang="en-US" dirty="0" smtClean="0"/>
              <a:t> * </a:t>
            </a:r>
            <a:r>
              <a:rPr lang="en-US" dirty="0" err="1" smtClean="0"/>
              <a:t>L_l</a:t>
            </a:r>
            <a:r>
              <a:rPr lang="en-US" dirty="0" smtClean="0"/>
              <a:t> ) - log( </a:t>
            </a:r>
            <a:r>
              <a:rPr lang="en-US" dirty="0" err="1" smtClean="0"/>
              <a:t>L_r</a:t>
            </a:r>
            <a:r>
              <a:rPr lang="en-US" dirty="0" smtClean="0"/>
              <a:t> * </a:t>
            </a:r>
            <a:r>
              <a:rPr lang="en-US" dirty="0" err="1" smtClean="0"/>
              <a:t>L_r</a:t>
            </a:r>
            <a:r>
              <a:rPr lang="en-US" dirty="0" smtClean="0"/>
              <a:t> )</a:t>
            </a:r>
          </a:p>
          <a:p>
            <a:pPr lvl="1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y =</a:t>
            </a:r>
            <a:b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US" dirty="0" smtClean="0"/>
              <a:t>log( </a:t>
            </a:r>
            <a:r>
              <a:rPr lang="en-US" dirty="0" err="1" smtClean="0"/>
              <a:t>L_t</a:t>
            </a:r>
            <a:r>
              <a:rPr lang="en-US" dirty="0" smtClean="0"/>
              <a:t> * </a:t>
            </a:r>
            <a:r>
              <a:rPr lang="en-US" dirty="0" err="1" smtClean="0"/>
              <a:t>L_t</a:t>
            </a:r>
            <a:r>
              <a:rPr lang="en-US" dirty="0" smtClean="0"/>
              <a:t> ) - log( </a:t>
            </a:r>
            <a:r>
              <a:rPr lang="en-US" dirty="0" err="1" smtClean="0"/>
              <a:t>L_b</a:t>
            </a:r>
            <a:r>
              <a:rPr lang="en-US" dirty="0" smtClean="0"/>
              <a:t> * </a:t>
            </a:r>
            <a:r>
              <a:rPr lang="en-US" dirty="0" err="1" smtClean="0"/>
              <a:t>L_b</a:t>
            </a:r>
            <a:r>
              <a:rPr lang="en-US" dirty="0" smtClean="0"/>
              <a:t> )</a:t>
            </a:r>
            <a:endParaRPr lang="en-US" sz="2800" kern="1200" dirty="0" smtClean="0">
              <a:solidFill>
                <a:schemeClr val="tx2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en-US" sz="3200" kern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Analyze the maximum gradient per chart</a:t>
            </a:r>
          </a:p>
          <a:p>
            <a:pPr lvl="1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add the gradients of all SH coefficients </a:t>
            </a:r>
            <a:b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per texel </a:t>
            </a:r>
          </a:p>
          <a:p>
            <a:pPr lvl="1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The magnitude of the maximum gradient is the relative resizing ratio</a:t>
            </a:r>
          </a:p>
        </p:txBody>
      </p:sp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6400800" y="1981200"/>
          <a:ext cx="3488621" cy="2438400"/>
        </p:xfrm>
        <a:graphic>
          <a:graphicData uri="http://schemas.openxmlformats.org/presentationml/2006/ole">
            <p:oleObj spid="_x0000_s22529" name="Visio" r:id="rId4" imgW="6124370" imgH="4092643" progId="Visio.Drawing.11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Bungie_master">
  <a:themeElements>
    <a:clrScheme name="Bungie_04">
      <a:dk1>
        <a:sysClr val="windowText" lastClr="000000"/>
      </a:dk1>
      <a:lt1>
        <a:srgbClr val="0BCEFF"/>
      </a:lt1>
      <a:dk2>
        <a:srgbClr val="000000"/>
      </a:dk2>
      <a:lt2>
        <a:srgbClr val="0BCEFF"/>
      </a:lt2>
      <a:accent1>
        <a:srgbClr val="0BCEFF"/>
      </a:accent1>
      <a:accent2>
        <a:srgbClr val="0BCEFF"/>
      </a:accent2>
      <a:accent3>
        <a:srgbClr val="FFC000"/>
      </a:accent3>
      <a:accent4>
        <a:srgbClr val="FFC000"/>
      </a:accent4>
      <a:accent5>
        <a:srgbClr val="FF9933"/>
      </a:accent5>
      <a:accent6>
        <a:srgbClr val="FF0000"/>
      </a:accent6>
      <a:hlink>
        <a:srgbClr val="66CCFF"/>
      </a:hlink>
      <a:folHlink>
        <a:srgbClr val="33CCFF"/>
      </a:folHlink>
    </a:clrScheme>
    <a:fontScheme name="Bungie">
      <a:majorFont>
        <a:latin typeface="ConduitMdITC TT"/>
        <a:ea typeface=""/>
        <a:cs typeface=""/>
      </a:majorFont>
      <a:minorFont>
        <a:latin typeface="ConduitITC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Bungie_master</Template>
  <TotalTime>3466</TotalTime>
  <Words>501</Words>
  <Application>Microsoft Office PowerPoint</Application>
  <PresentationFormat>On-screen Show (4:3)</PresentationFormat>
  <Paragraphs>120</Paragraphs>
  <Slides>22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Bungie_master</vt:lpstr>
      <vt:lpstr>Visio</vt:lpstr>
      <vt:lpstr>Lightmap compression in Halo 3</vt:lpstr>
      <vt:lpstr>Halo 3’s light probe textures</vt:lpstr>
      <vt:lpstr>Halo3’s lightmap compression</vt:lpstr>
      <vt:lpstr>Key idea 1/2 - Signal based optimization</vt:lpstr>
      <vt:lpstr>Initial result (2005)</vt:lpstr>
      <vt:lpstr>Identifying the problem</vt:lpstr>
      <vt:lpstr>What we work with</vt:lpstr>
      <vt:lpstr>Inter chart optimization</vt:lpstr>
      <vt:lpstr>Signal analysis</vt:lpstr>
      <vt:lpstr>Slide 10</vt:lpstr>
      <vt:lpstr>Slide 11</vt:lpstr>
      <vt:lpstr>Sub chart optimization</vt:lpstr>
      <vt:lpstr>Slide 13</vt:lpstr>
      <vt:lpstr>Key idea 2/2 - DXT compression</vt:lpstr>
      <vt:lpstr>“Luvw” space</vt:lpstr>
      <vt:lpstr>Luminance</vt:lpstr>
      <vt:lpstr>Luminance compression</vt:lpstr>
      <vt:lpstr>Decode and result</vt:lpstr>
      <vt:lpstr>Color / uvw</vt:lpstr>
      <vt:lpstr>3 Dimensional compression</vt:lpstr>
      <vt:lpstr>Misc Items</vt:lpstr>
      <vt:lpstr>Acknowledgement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AnnoD04</dc:creator>
  <cp:lastModifiedBy>AnnoD04</cp:lastModifiedBy>
  <cp:revision>364</cp:revision>
  <dcterms:created xsi:type="dcterms:W3CDTF">2007-12-15T21:09:54Z</dcterms:created>
  <dcterms:modified xsi:type="dcterms:W3CDTF">2008-02-23T07:13:58Z</dcterms:modified>
</cp:coreProperties>
</file>